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7556500" cy="10693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1901001" rtl="0" fontAlgn="auto" latinLnBrk="0" hangingPunct="0">
      <a:lnSpc>
        <a:spcPct val="90000"/>
      </a:lnSpc>
      <a:spcBef>
        <a:spcPts val="350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FE6"/>
    <a:srgbClr val="E38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98"/>
    <p:restoredTop sz="94674"/>
  </p:normalViewPr>
  <p:slideViewPr>
    <p:cSldViewPr snapToGrid="0">
      <p:cViewPr>
        <p:scale>
          <a:sx n="160" d="100"/>
          <a:sy n="160" d="100"/>
        </p:scale>
        <p:origin x="1632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8.1782499999999994E-2"/>
          <c:y val="8.6304800000000001E-2"/>
          <c:w val="0.755772"/>
          <c:h val="0.8932539999999999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59AB99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C431FDD-CD2E-CB40-A981-7B80A3A92CD0}" type="VALUE">
                      <a:rPr lang="en-US" sz="850" smtClean="0"/>
                      <a:pPr/>
                      <a:t>[VALEUR]</a:t>
                    </a:fld>
                    <a:r>
                      <a:rPr lang="en-US" sz="85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CA17-8144-95F6-7A2FAFA449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571EB01-912B-1D41-B286-5207E1BB063A}" type="VALUE">
                      <a:rPr lang="en-US" sz="850" smtClean="0"/>
                      <a:pPr/>
                      <a:t>[VALEUR]</a:t>
                    </a:fld>
                    <a:r>
                      <a:rPr lang="en-US" sz="85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CA17-8144-95F6-7A2FAFA449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ABDE433-1F4A-6F4F-94D4-BE01D856E481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CA17-8144-95F6-7A2FAFA449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3E2CF22-CBC7-284C-B813-08ED22C5D5E2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CA17-8144-95F6-7A2FAFA449B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0C6AA92-B743-7949-A8BE-DA0A69FD4338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CA17-8144-95F6-7A2FAFA449B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AC39826-8527-2F4D-B447-94CD697BC7FD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CA17-8144-95F6-7A2FAFA449B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2F3E8EC-9FEE-B34B-B6C4-24B61F04E39B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CA17-8144-95F6-7A2FAFA449B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1" i="0" u="none" strike="noStrike">
                    <a:solidFill>
                      <a:srgbClr val="000000"/>
                    </a:solidFill>
                    <a:latin typeface="Gotham Book"/>
                  </a:defRPr>
                </a:pPr>
                <a:endParaRPr lang="en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53.2</c:v>
                </c:pt>
                <c:pt idx="1">
                  <c:v>50.4</c:v>
                </c:pt>
                <c:pt idx="2">
                  <c:v>47.2</c:v>
                </c:pt>
                <c:pt idx="3">
                  <c:v>43.2</c:v>
                </c:pt>
                <c:pt idx="4">
                  <c:v>34.4</c:v>
                </c:pt>
                <c:pt idx="5">
                  <c:v>49.3</c:v>
                </c:pt>
                <c:pt idx="6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17-8144-95F6-7A2FAFA449B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Plutôt Oui</c:v>
                </c:pt>
              </c:strCache>
            </c:strRef>
          </c:tx>
          <c:spPr>
            <a:solidFill>
              <a:srgbClr val="B5D9DA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BA43500-57F2-444D-B80F-D4F3421AE920}" type="VALUE">
                      <a:rPr lang="en-US" sz="850" smtClean="0"/>
                      <a:pPr/>
                      <a:t>[VALEUR]</a:t>
                    </a:fld>
                    <a:r>
                      <a:rPr lang="en-US" sz="85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CA17-8144-95F6-7A2FAFA449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6B1D188-ACA7-8E48-8F47-6FAA6EF7DFD8}" type="VALUE">
                      <a:rPr lang="en-US" sz="850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CA17-8144-95F6-7A2FAFA449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2722DC-B87D-5E41-A448-724958AF561A}" type="VALUE">
                      <a:rPr lang="en-US" sz="850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CA17-8144-95F6-7A2FAFA449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DCCAC42-A32A-2F4D-9EB5-DD5FFD109F41}" type="VALUE">
                      <a:rPr lang="en-US" sz="850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CA17-8144-95F6-7A2FAFA449B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CFC5618-E9CE-2643-9AA9-59421DCE291B}" type="VALUE">
                      <a:rPr lang="en-US" sz="850" smtClean="0"/>
                      <a:pPr/>
                      <a:t>[VALEUR]</a:t>
                    </a:fld>
                    <a:r>
                      <a:rPr lang="en-US" sz="85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CA17-8144-95F6-7A2FAFA449B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BD46CD6-3AA4-7A47-9CA2-AB951BE9F806}" type="VALUE">
                      <a:rPr lang="en-US" sz="850" smtClean="0"/>
                      <a:pPr/>
                      <a:t>[VALEUR]</a:t>
                    </a:fld>
                    <a:r>
                      <a:rPr lang="en-US" sz="85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CA17-8144-95F6-7A2FAFA449B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F3FD46F-F1D1-2C4F-A131-7F07873B056B}" type="VALUE">
                      <a:rPr lang="en-US" sz="850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CA17-8144-95F6-7A2FAFA449B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 u="none" strike="noStrike">
                    <a:solidFill>
                      <a:srgbClr val="000000"/>
                    </a:solidFill>
                    <a:latin typeface="Gotham Book"/>
                  </a:defRPr>
                </a:pPr>
                <a:endParaRPr lang="en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33.1</c:v>
                </c:pt>
                <c:pt idx="1">
                  <c:v>31.4</c:v>
                </c:pt>
                <c:pt idx="2">
                  <c:v>30</c:v>
                </c:pt>
                <c:pt idx="3">
                  <c:v>29.7</c:v>
                </c:pt>
                <c:pt idx="4">
                  <c:v>32.200000000000003</c:v>
                </c:pt>
                <c:pt idx="5">
                  <c:v>32.700000000000003</c:v>
                </c:pt>
                <c:pt idx="6">
                  <c:v>33.200000000000003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17-8144-95F6-7A2FAFA449B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Plutôt Non</c:v>
                </c:pt>
              </c:strCache>
            </c:strRef>
          </c:tx>
          <c:spPr>
            <a:solidFill>
              <a:srgbClr val="F6CFE6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1BC09B5-A6F9-7A40-B318-E5F4B8EBADB6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CA17-8144-95F6-7A2FAFA449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8CB6A1D-C2D7-9A4D-B2F6-78486200307E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CA17-8144-95F6-7A2FAFA449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47B42EA-ABAD-F744-A317-7DEEFE36E803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A17-8144-95F6-7A2FAFA449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DFFB9D7-F018-AB4A-97B5-C377DF21BD24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CA17-8144-95F6-7A2FAFA449B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DB75187-D10F-B84B-998D-CB95BE7D43F1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A17-8144-95F6-7A2FAFA449B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A0F4922-5D21-5B46-B625-B568223B2B4F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CA17-8144-95F6-7A2FAFA449B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6441E52-77C4-BA49-AD19-54CFEC6E898C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A17-8144-95F6-7A2FAFA449B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 b="1" i="0" u="none" strike="noStrike">
                    <a:solidFill>
                      <a:srgbClr val="000000"/>
                    </a:solidFill>
                    <a:latin typeface="Gotham Book"/>
                  </a:defRPr>
                </a:pPr>
                <a:endParaRPr lang="en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8.4</c:v>
                </c:pt>
                <c:pt idx="1">
                  <c:v>10.9</c:v>
                </c:pt>
                <c:pt idx="2">
                  <c:v>13.8</c:v>
                </c:pt>
                <c:pt idx="3">
                  <c:v>16.600000000000001</c:v>
                </c:pt>
                <c:pt idx="4">
                  <c:v>17.5</c:v>
                </c:pt>
                <c:pt idx="5">
                  <c:v>10.199999999999999</c:v>
                </c:pt>
                <c:pt idx="6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17-8144-95F6-7A2FAFA449B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E384BE"/>
            </a:solidFill>
            <a:ln w="6350" cap="flat">
              <a:solidFill>
                <a:srgbClr val="000000"/>
              </a:solidFill>
              <a:prstDash val="solid"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-2.4374089558654053E-3"/>
                  <c:y val="1.7431770307838091E-6"/>
                </c:manualLayout>
              </c:layout>
              <c:tx>
                <c:rich>
                  <a:bodyPr/>
                  <a:lstStyle/>
                  <a:p>
                    <a:fld id="{F4A087B8-2825-5B48-9AB9-3359798D23AA}" type="VALUE">
                      <a:rPr lang="en-US" smtClean="0"/>
                      <a:pPr/>
                      <a:t>[VALEUR]</a:t>
                    </a:fld>
                    <a:r>
                      <a:rPr lang="en-US" sz="600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112569238305093E-2"/>
                      <c:h val="5.844523948811955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A17-8144-95F6-7A2FAFA449B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D836B00-C431-364D-A140-31C91C3B9A79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A17-8144-95F6-7A2FAFA449B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E50EF13-7594-C24A-A03E-7554911F6C60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7-8144-95F6-7A2FAFA449B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773AC60-3C22-104D-B5CB-EF18ECE5035F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A17-8144-95F6-7A2FAFA449B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547285F-9BAD-E447-A855-D146117DF5EE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A17-8144-95F6-7A2FAFA449B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3CE4F50-31A9-1649-9E2E-AD9BC3CA149C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A17-8144-95F6-7A2FAFA449B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768430CD-D67A-6942-8AF0-DFA8528FECD5}" type="VALUE">
                      <a:rPr lang="en-US" smtClean="0"/>
                      <a:pPr/>
                      <a:t>[VALEUR]</a:t>
                    </a:fld>
                    <a:r>
                      <a:rPr lang="en-US" sz="700" b="1" i="0" u="none" strike="noStrike" kern="1200" baseline="0" dirty="0">
                        <a:solidFill>
                          <a:srgbClr val="000000"/>
                        </a:solidFill>
                        <a:latin typeface="Gotham Book"/>
                      </a:rPr>
                      <a:t>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A17-8144-95F6-7A2FAFA449B5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r">
                  <a:defRPr sz="850" b="1" i="0" u="none" strike="noStrike">
                    <a:solidFill>
                      <a:srgbClr val="000000"/>
                    </a:solidFill>
                    <a:latin typeface="Gotham Book"/>
                  </a:defRPr>
                </a:pPr>
                <a:endParaRPr lang="en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7"/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5.3</c:v>
                </c:pt>
                <c:pt idx="1">
                  <c:v>7.3</c:v>
                </c:pt>
                <c:pt idx="2">
                  <c:v>9</c:v>
                </c:pt>
                <c:pt idx="3">
                  <c:v>10.5</c:v>
                </c:pt>
                <c:pt idx="4">
                  <c:v>15.9</c:v>
                </c:pt>
                <c:pt idx="5">
                  <c:v>7.8</c:v>
                </c:pt>
                <c:pt idx="6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17-8144-95F6-7A2FAFA44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2094734552"/>
        <c:axId val="2094734553"/>
      </c:barChart>
      <c:catAx>
        <c:axId val="20947345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60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  <c:min val="0"/>
        </c:scaling>
        <c:delete val="0"/>
        <c:axPos val="t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70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  <c:crossAx val="2094734552"/>
        <c:crosses val="autoZero"/>
        <c:crossBetween val="between"/>
        <c:majorUnit val="0.25"/>
        <c:minorUnit val="0.125"/>
      </c:valAx>
      <c:spPr>
        <a:noFill/>
        <a:ln w="12700" cap="flat">
          <a:noFill/>
          <a:miter lim="400000"/>
        </a:ln>
        <a:effectLst/>
      </c:spPr>
    </c:plotArea>
    <c:legend>
      <c:legendPos val="t"/>
      <c:legendEntry>
        <c:idx val="0"/>
        <c:txPr>
          <a:bodyPr rot="0"/>
          <a:lstStyle/>
          <a:p>
            <a:pPr>
              <a:defRPr sz="85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</c:legendEntry>
      <c:legendEntry>
        <c:idx val="1"/>
        <c:txPr>
          <a:bodyPr rot="0"/>
          <a:lstStyle/>
          <a:p>
            <a:pPr>
              <a:defRPr sz="85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</c:legendEntry>
      <c:legendEntry>
        <c:idx val="2"/>
        <c:txPr>
          <a:bodyPr rot="0"/>
          <a:lstStyle/>
          <a:p>
            <a:pPr>
              <a:defRPr sz="85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</c:legendEntry>
      <c:legendEntry>
        <c:idx val="3"/>
        <c:txPr>
          <a:bodyPr rot="0"/>
          <a:lstStyle/>
          <a:p>
            <a:pPr>
              <a:defRPr sz="850" b="0" i="0" u="none" strike="noStrike">
                <a:solidFill>
                  <a:srgbClr val="000000"/>
                </a:solidFill>
                <a:latin typeface="Gotham Book"/>
              </a:defRPr>
            </a:pPr>
            <a:endParaRPr lang="en-FR"/>
          </a:p>
        </c:txPr>
      </c:legendEntry>
      <c:layout>
        <c:manualLayout>
          <c:xMode val="edge"/>
          <c:yMode val="edge"/>
          <c:x val="1.218184910877464E-2"/>
          <c:y val="0"/>
          <c:w val="0.88021181709704954"/>
          <c:h val="7.322424299051083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700" b="0" i="0" u="none" strike="noStrike">
              <a:solidFill>
                <a:srgbClr val="000000"/>
              </a:solidFill>
              <a:latin typeface="Gotham Book"/>
            </a:defRPr>
          </a:pPr>
          <a:endParaRPr lang="en-FR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228299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566737" y="648534"/>
            <a:ext cx="6423026" cy="496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133475" y="6059593"/>
            <a:ext cx="5289550" cy="463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742" tIns="15742" rIns="15742" bIns="15742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669487" y="7186254"/>
            <a:ext cx="213654" cy="205017"/>
          </a:xfrm>
          <a:prstGeom prst="rect">
            <a:avLst/>
          </a:prstGeom>
          <a:ln w="12700">
            <a:miter lim="400000"/>
          </a:ln>
        </p:spPr>
        <p:txBody>
          <a:bodyPr wrap="none" lIns="15742" tIns="15742" rIns="15742" bIns="15742" anchor="b">
            <a:spAutoFit/>
          </a:bodyPr>
          <a:lstStyle>
            <a:lvl1pPr algn="ctr" defTabSz="455459">
              <a:lnSpc>
                <a:spcPct val="100000"/>
              </a:lnSpc>
              <a:spcBef>
                <a:spcPts val="0"/>
              </a:spcBef>
              <a:defRPr sz="12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190100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1" i="0" u="none" strike="noStrike" cap="none" spc="-18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6435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45545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">
            <a:extLst>
              <a:ext uri="{FF2B5EF4-FFF2-40B4-BE49-F238E27FC236}">
                <a16:creationId xmlns:a16="http://schemas.microsoft.com/office/drawing/2014/main" id="{DF905D87-0FDE-2A24-0420-EA4A5185D70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7350" y="3069695"/>
            <a:ext cx="7571200" cy="3517224"/>
          </a:xfrm>
          <a:prstGeom prst="rect">
            <a:avLst/>
          </a:prstGeom>
          <a:solidFill>
            <a:srgbClr val="C4E2EF"/>
          </a:solidFill>
          <a:ln w="12700" cap="flat">
            <a:noFill/>
            <a:miter lim="400000"/>
          </a:ln>
          <a:effectLst/>
        </p:spPr>
        <p:txBody>
          <a:bodyPr wrap="square" lIns="15742" tIns="15742" rIns="15742" bIns="15742" numCol="1" anchor="ctr">
            <a:noAutofit/>
          </a:bodyPr>
          <a:lstStyle/>
          <a:p>
            <a:pPr algn="ctr" defTabSz="643584">
              <a:lnSpc>
                <a:spcPct val="100000"/>
              </a:lnSpc>
              <a:spcBef>
                <a:spcPts val="0"/>
              </a:spcBef>
              <a:defRPr sz="2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9" name="Rectangle">
            <a:extLst>
              <a:ext uri="{FF2B5EF4-FFF2-40B4-BE49-F238E27FC236}">
                <a16:creationId xmlns:a16="http://schemas.microsoft.com/office/drawing/2014/main" id="{87B7A529-2879-8B29-7AD6-5F8B0319EC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3724" y="6565695"/>
            <a:ext cx="7559360" cy="1957530"/>
          </a:xfrm>
          <a:prstGeom prst="rect">
            <a:avLst/>
          </a:prstGeom>
          <a:solidFill>
            <a:srgbClr val="D5CEE3"/>
          </a:solidFill>
          <a:ln w="12700">
            <a:miter lim="400000"/>
          </a:ln>
        </p:spPr>
        <p:txBody>
          <a:bodyPr lIns="15742" tIns="15742" rIns="15742" bIns="15742" anchor="ctr"/>
          <a:lstStyle/>
          <a:p>
            <a:pPr algn="ctr" defTabSz="643584">
              <a:lnSpc>
                <a:spcPct val="100000"/>
              </a:lnSpc>
              <a:spcBef>
                <a:spcPts val="0"/>
              </a:spcBef>
              <a:defRPr sz="2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pic>
        <p:nvPicPr>
          <p:cNvPr id="19" name="votre-avis.png" descr="votre-avis.png">
            <a:extLst>
              <a:ext uri="{FF2B5EF4-FFF2-40B4-BE49-F238E27FC236}">
                <a16:creationId xmlns:a16="http://schemas.microsoft.com/office/drawing/2014/main" id="{FDBAB956-D3FC-A90E-AECC-C0B8DABD8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83151">
            <a:off x="3418106" y="359294"/>
            <a:ext cx="3361026" cy="12823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7F1AFB7-0007-633E-E643-2E5041A2481E}"/>
              </a:ext>
            </a:extLst>
          </p:cNvPr>
          <p:cNvGrpSpPr/>
          <p:nvPr/>
        </p:nvGrpSpPr>
        <p:grpSpPr>
          <a:xfrm>
            <a:off x="533293" y="1758044"/>
            <a:ext cx="6192627" cy="1118165"/>
            <a:chOff x="533293" y="1758044"/>
            <a:chExt cx="6192627" cy="1118165"/>
          </a:xfrm>
        </p:grpSpPr>
        <p:sp>
          <p:nvSpPr>
            <p:cNvPr id="73" name="Vous êtes XXX participants">
              <a:extLst>
                <a:ext uri="{FF2B5EF4-FFF2-40B4-BE49-F238E27FC236}">
                  <a16:creationId xmlns:a16="http://schemas.microsoft.com/office/drawing/2014/main" id="{A8823B7D-5306-628C-7D28-F09196B80703}"/>
                </a:ext>
              </a:extLst>
            </p:cNvPr>
            <p:cNvSpPr txBox="1"/>
            <p:nvPr/>
          </p:nvSpPr>
          <p:spPr>
            <a:xfrm>
              <a:off x="1835280" y="1857937"/>
              <a:ext cx="4717920" cy="3358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noAutofit/>
            </a:bodyPr>
            <a:lstStyle>
              <a:lvl1pPr>
                <a:defRPr sz="2400">
                  <a:latin typeface="Gotham Book"/>
                  <a:ea typeface="Gotham Book"/>
                  <a:cs typeface="Gotham Book"/>
                  <a:sym typeface="Gotham Book"/>
                </a:defRPr>
              </a:lvl1pPr>
            </a:lstStyle>
            <a:p>
              <a:r>
                <a:rPr dirty="0"/>
                <a:t>Vous </a:t>
              </a:r>
              <a:r>
                <a:rPr dirty="0" err="1"/>
                <a:t>êtes</a:t>
              </a:r>
              <a:r>
                <a:rPr dirty="0"/>
                <a:t> XXX participants</a:t>
              </a:r>
            </a:p>
          </p:txBody>
        </p:sp>
        <p:sp>
          <p:nvSpPr>
            <p:cNvPr id="74" name="à avoir répondu à l’enquête de satisfaction en 20XX sur XX…">
              <a:extLst>
                <a:ext uri="{FF2B5EF4-FFF2-40B4-BE49-F238E27FC236}">
                  <a16:creationId xmlns:a16="http://schemas.microsoft.com/office/drawing/2014/main" id="{952EDC22-3958-8074-8F73-254A7E80B265}"/>
                </a:ext>
              </a:extLst>
            </p:cNvPr>
            <p:cNvSpPr txBox="1"/>
            <p:nvPr/>
          </p:nvSpPr>
          <p:spPr>
            <a:xfrm>
              <a:off x="1835280" y="2136301"/>
              <a:ext cx="4890640" cy="615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noAutofit/>
            </a:bodyPr>
            <a:lstStyle/>
            <a:p>
              <a:pPr defTabSz="457200">
                <a:lnSpc>
                  <a:spcPct val="100000"/>
                </a:lnSpc>
                <a:spcBef>
                  <a:spcPts val="0"/>
                </a:spcBef>
                <a:defRPr sz="13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1200" dirty="0"/>
                <a:t>à </a:t>
              </a:r>
              <a:r>
                <a:rPr sz="1200" dirty="0" err="1"/>
                <a:t>avoir</a:t>
              </a:r>
              <a:r>
                <a:rPr sz="1200" dirty="0"/>
                <a:t> </a:t>
              </a:r>
              <a:r>
                <a:rPr sz="1200" dirty="0" err="1"/>
                <a:t>répondu</a:t>
              </a:r>
              <a:r>
                <a:rPr sz="1200" dirty="0"/>
                <a:t> à </a:t>
              </a:r>
              <a:r>
                <a:rPr sz="1200" dirty="0" err="1"/>
                <a:t>l’enquête</a:t>
              </a:r>
              <a:r>
                <a:rPr sz="1200" dirty="0"/>
                <a:t> de satisfaction </a:t>
              </a:r>
              <a:r>
                <a:rPr sz="1200" dirty="0" err="1"/>
                <a:t>en</a:t>
              </a:r>
              <a:r>
                <a:rPr sz="1200" dirty="0"/>
                <a:t> 20XX</a:t>
              </a:r>
              <a:r>
                <a:rPr lang="fr-FR" sz="1200" dirty="0"/>
                <a:t> </a:t>
              </a:r>
              <a:r>
                <a:rPr sz="1200" dirty="0"/>
                <a:t>dans le département </a:t>
              </a:r>
              <a:br>
                <a:rPr lang="fr-FR" sz="1200" dirty="0"/>
              </a:br>
              <a:r>
                <a:rPr sz="1200" dirty="0"/>
                <a:t>de </a:t>
              </a:r>
              <a:r>
                <a:rPr lang="fr-FR" sz="1200" dirty="0"/>
                <a:t>X</a:t>
              </a:r>
              <a:r>
                <a:rPr sz="1200" dirty="0"/>
                <a:t>XX, </a:t>
              </a:r>
              <a:r>
                <a:rPr sz="1200" dirty="0" err="1"/>
                <a:t>contre</a:t>
              </a:r>
              <a:r>
                <a:rPr sz="1200" dirty="0"/>
                <a:t> </a:t>
              </a:r>
              <a:r>
                <a:rPr lang="fr-FR" sz="1200" dirty="0"/>
                <a:t>X</a:t>
              </a:r>
              <a:r>
                <a:rPr sz="1200" dirty="0"/>
                <a:t>XX </a:t>
              </a:r>
              <a:r>
                <a:rPr sz="1200" dirty="0" err="1"/>
                <a:t>en</a:t>
              </a:r>
              <a:r>
                <a:rPr sz="1200" dirty="0"/>
                <a:t> </a:t>
              </a:r>
              <a:r>
                <a:rPr lang="fr-FR" sz="1200" dirty="0"/>
                <a:t>X</a:t>
              </a:r>
              <a:r>
                <a:rPr sz="1200" dirty="0"/>
                <a:t>XX, </a:t>
              </a:r>
              <a:r>
                <a:rPr sz="1200" dirty="0" err="1"/>
                <a:t>soit</a:t>
              </a:r>
              <a:r>
                <a:rPr sz="1200" dirty="0"/>
                <a:t> </a:t>
              </a:r>
              <a:r>
                <a:rPr sz="1200" dirty="0" err="1"/>
                <a:t>une</a:t>
              </a:r>
              <a:r>
                <a:rPr sz="1200" dirty="0"/>
                <a:t> </a:t>
              </a:r>
              <a:r>
                <a:rPr sz="1200" dirty="0" err="1"/>
                <a:t>évolution</a:t>
              </a:r>
              <a:r>
                <a:rPr sz="1200" dirty="0"/>
                <a:t> </a:t>
              </a:r>
              <a:r>
                <a:rPr sz="1200" b="1" dirty="0"/>
                <a:t>de XX %. </a:t>
              </a:r>
              <a:r>
                <a:rPr sz="1200" dirty="0">
                  <a:latin typeface="Gotham-Bold"/>
                  <a:ea typeface="Gotham-Bold"/>
                  <a:cs typeface="Gotham-Bold"/>
                  <a:sym typeface="Gotham-Bold"/>
                </a:rPr>
                <a:t>Merci !</a:t>
              </a:r>
            </a:p>
          </p:txBody>
        </p:sp>
        <p:pic>
          <p:nvPicPr>
            <p:cNvPr id="75" name="foule.png" descr="foule.png">
              <a:extLst>
                <a:ext uri="{FF2B5EF4-FFF2-40B4-BE49-F238E27FC236}">
                  <a16:creationId xmlns:a16="http://schemas.microsoft.com/office/drawing/2014/main" id="{62A3BD5D-0D00-DE17-2758-CC667C15E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293" y="1758044"/>
              <a:ext cx="1118163" cy="11181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7" name="XX sur XX…">
            <a:extLst>
              <a:ext uri="{FF2B5EF4-FFF2-40B4-BE49-F238E27FC236}">
                <a16:creationId xmlns:a16="http://schemas.microsoft.com/office/drawing/2014/main" id="{2A305BE7-120F-F9FE-FC9C-A2B9EFDB60DD}"/>
              </a:ext>
            </a:extLst>
          </p:cNvPr>
          <p:cNvSpPr txBox="1"/>
          <p:nvPr/>
        </p:nvSpPr>
        <p:spPr>
          <a:xfrm>
            <a:off x="449746" y="4978918"/>
            <a:ext cx="2343322" cy="488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endParaRPr dirty="0"/>
          </a:p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r>
              <a:rPr sz="1700" dirty="0"/>
              <a:t>XX </a:t>
            </a:r>
            <a:r>
              <a:rPr sz="1700" dirty="0" err="1"/>
              <a:t>personnes</a:t>
            </a:r>
            <a:r>
              <a:rPr sz="1700" dirty="0"/>
              <a:t> sur XX</a:t>
            </a:r>
          </a:p>
        </p:txBody>
      </p:sp>
      <p:sp>
        <p:nvSpPr>
          <p:cNvPr id="78" name="estiment que les aides  correspondent à leurs besoins">
            <a:extLst>
              <a:ext uri="{FF2B5EF4-FFF2-40B4-BE49-F238E27FC236}">
                <a16:creationId xmlns:a16="http://schemas.microsoft.com/office/drawing/2014/main" id="{9579EC55-B13F-38AB-7C51-1CC6B5FA9C71}"/>
              </a:ext>
            </a:extLst>
          </p:cNvPr>
          <p:cNvSpPr txBox="1"/>
          <p:nvPr/>
        </p:nvSpPr>
        <p:spPr>
          <a:xfrm>
            <a:off x="458890" y="5560394"/>
            <a:ext cx="1763035" cy="308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1000">
                <a:solidFill>
                  <a:srgbClr val="442976"/>
                </a:solidFill>
                <a:latin typeface="Gotham Book"/>
                <a:ea typeface="Gotham Book"/>
                <a:cs typeface="Gotham Book"/>
                <a:sym typeface="Gotham Book"/>
              </a:defRPr>
            </a:pPr>
            <a:r>
              <a:rPr sz="900" dirty="0" err="1"/>
              <a:t>estiment</a:t>
            </a:r>
            <a:r>
              <a:rPr sz="900" dirty="0"/>
              <a:t> que les aides </a:t>
            </a:r>
            <a:br>
              <a:rPr sz="900" dirty="0"/>
            </a:br>
            <a:r>
              <a:rPr sz="900" dirty="0"/>
              <a:t>correspondent à </a:t>
            </a:r>
            <a:r>
              <a:rPr sz="900" dirty="0" err="1"/>
              <a:t>leurs</a:t>
            </a:r>
            <a:r>
              <a:rPr sz="900" dirty="0"/>
              <a:t> </a:t>
            </a:r>
            <a:r>
              <a:rPr sz="900" dirty="0" err="1"/>
              <a:t>besoins</a:t>
            </a:r>
            <a:endParaRPr sz="900" dirty="0"/>
          </a:p>
        </p:txBody>
      </p:sp>
      <p:pic>
        <p:nvPicPr>
          <p:cNvPr id="79" name="le-respect.png" descr="le-respect.png">
            <a:extLst>
              <a:ext uri="{FF2B5EF4-FFF2-40B4-BE49-F238E27FC236}">
                <a16:creationId xmlns:a16="http://schemas.microsoft.com/office/drawing/2014/main" id="{86B5C733-EE7A-7DD4-C141-872CFE473E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190" y="5572726"/>
            <a:ext cx="679195" cy="67919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1" name="XX sur XX…">
            <a:extLst>
              <a:ext uri="{FF2B5EF4-FFF2-40B4-BE49-F238E27FC236}">
                <a16:creationId xmlns:a16="http://schemas.microsoft.com/office/drawing/2014/main" id="{07230331-18C8-3494-11F1-1CAB651F9B45}"/>
              </a:ext>
            </a:extLst>
          </p:cNvPr>
          <p:cNvSpPr txBox="1"/>
          <p:nvPr/>
        </p:nvSpPr>
        <p:spPr>
          <a:xfrm>
            <a:off x="4104639" y="4978918"/>
            <a:ext cx="2343322" cy="488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endParaRPr dirty="0"/>
          </a:p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r>
              <a:rPr sz="1700" dirty="0"/>
              <a:t>XX </a:t>
            </a:r>
            <a:r>
              <a:rPr sz="1700" dirty="0" err="1"/>
              <a:t>personnes</a:t>
            </a:r>
            <a:r>
              <a:rPr sz="1700" dirty="0"/>
              <a:t> sur XX</a:t>
            </a:r>
          </a:p>
        </p:txBody>
      </p:sp>
      <p:sp>
        <p:nvSpPr>
          <p:cNvPr id="82" name="sont insatisfaites du délai  de réponse de leur MDPH">
            <a:extLst>
              <a:ext uri="{FF2B5EF4-FFF2-40B4-BE49-F238E27FC236}">
                <a16:creationId xmlns:a16="http://schemas.microsoft.com/office/drawing/2014/main" id="{5C18C070-A81A-DF68-D8D6-A8B7FC03177B}"/>
              </a:ext>
            </a:extLst>
          </p:cNvPr>
          <p:cNvSpPr txBox="1"/>
          <p:nvPr/>
        </p:nvSpPr>
        <p:spPr>
          <a:xfrm>
            <a:off x="4091853" y="5560395"/>
            <a:ext cx="1517776" cy="3087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1000">
                <a:solidFill>
                  <a:srgbClr val="49277B"/>
                </a:solidFill>
                <a:latin typeface="Gotham Book"/>
                <a:ea typeface="Gotham Book"/>
                <a:cs typeface="Gotham Book"/>
                <a:sym typeface="Gotham Book"/>
              </a:defRPr>
            </a:pPr>
            <a:r>
              <a:rPr sz="900" dirty="0" err="1"/>
              <a:t>sont</a:t>
            </a:r>
            <a:r>
              <a:rPr sz="900" dirty="0"/>
              <a:t> </a:t>
            </a:r>
            <a:r>
              <a:rPr sz="900" dirty="0" err="1"/>
              <a:t>insatisfaites</a:t>
            </a:r>
            <a:r>
              <a:rPr sz="900" dirty="0"/>
              <a:t> du </a:t>
            </a:r>
            <a:r>
              <a:rPr sz="900" dirty="0" err="1"/>
              <a:t>délai</a:t>
            </a:r>
            <a:r>
              <a:rPr sz="900" dirty="0"/>
              <a:t> </a:t>
            </a:r>
            <a:br>
              <a:rPr sz="900" dirty="0"/>
            </a:br>
            <a:r>
              <a:rPr sz="900" dirty="0"/>
              <a:t>de </a:t>
            </a:r>
            <a:r>
              <a:rPr sz="900" dirty="0" err="1"/>
              <a:t>réponse</a:t>
            </a:r>
            <a:r>
              <a:rPr sz="900" dirty="0"/>
              <a:t> de </a:t>
            </a:r>
            <a:r>
              <a:rPr sz="900" dirty="0" err="1"/>
              <a:t>leur</a:t>
            </a:r>
            <a:r>
              <a:rPr sz="900" dirty="0"/>
              <a:t> MDPH</a:t>
            </a:r>
          </a:p>
        </p:txBody>
      </p:sp>
      <p:pic>
        <p:nvPicPr>
          <p:cNvPr id="83" name="retour-dans-le-passe.png" descr="retour-dans-le-passe.png">
            <a:extLst>
              <a:ext uri="{FF2B5EF4-FFF2-40B4-BE49-F238E27FC236}">
                <a16:creationId xmlns:a16="http://schemas.microsoft.com/office/drawing/2014/main" id="{83F40781-9D2E-ED18-C4B7-18027C1F66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5741" y="5645878"/>
            <a:ext cx="614911" cy="61491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grpSp>
        <p:nvGrpSpPr>
          <p:cNvPr id="84" name="Group">
            <a:extLst>
              <a:ext uri="{FF2B5EF4-FFF2-40B4-BE49-F238E27FC236}">
                <a16:creationId xmlns:a16="http://schemas.microsoft.com/office/drawing/2014/main" id="{01B529D3-DB41-B8D2-99D1-1966520C666E}"/>
              </a:ext>
            </a:extLst>
          </p:cNvPr>
          <p:cNvGrpSpPr/>
          <p:nvPr/>
        </p:nvGrpSpPr>
        <p:grpSpPr>
          <a:xfrm>
            <a:off x="2276620" y="7511048"/>
            <a:ext cx="3012800" cy="889609"/>
            <a:chOff x="-31703" y="-68685"/>
            <a:chExt cx="3012798" cy="889608"/>
          </a:xfrm>
        </p:grpSpPr>
        <p:sp>
          <p:nvSpPr>
            <p:cNvPr id="85" name="CE QUE VOUS APPRÉCIEZ">
              <a:extLst>
                <a:ext uri="{FF2B5EF4-FFF2-40B4-BE49-F238E27FC236}">
                  <a16:creationId xmlns:a16="http://schemas.microsoft.com/office/drawing/2014/main" id="{7F08C955-2783-8FB9-3E8D-9972466B9A7D}"/>
                </a:ext>
              </a:extLst>
            </p:cNvPr>
            <p:cNvSpPr txBox="1"/>
            <p:nvPr/>
          </p:nvSpPr>
          <p:spPr>
            <a:xfrm>
              <a:off x="-31703" y="539833"/>
              <a:ext cx="3012798" cy="2810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15742" tIns="15742" rIns="15742" bIns="15742" numCol="1" anchor="ctr">
              <a:spAutoFit/>
            </a:bodyPr>
            <a:lstStyle>
              <a:lvl1pPr>
                <a:spcBef>
                  <a:spcPts val="0"/>
                </a:spcBef>
                <a:defRPr sz="1800" spc="-52">
                  <a:solidFill>
                    <a:srgbClr val="442976"/>
                  </a:solidFill>
                  <a:latin typeface="Gotham Bold"/>
                  <a:ea typeface="Gotham Bold"/>
                  <a:cs typeface="Gotham Bold"/>
                  <a:sym typeface="Gotham Bold"/>
                </a:defRPr>
              </a:lvl1pPr>
            </a:lstStyle>
            <a:p>
              <a:pPr algn="ctr"/>
              <a:r>
                <a:rPr b="1" dirty="0">
                  <a:latin typeface="Gotham Bold" panose="02000604040000020004" pitchFamily="2" charset="0"/>
                </a:rPr>
                <a:t>CE QUE VOUS APPRÉCIEZ</a:t>
              </a:r>
            </a:p>
          </p:txBody>
        </p:sp>
        <p:pic>
          <p:nvPicPr>
            <p:cNvPr id="86" name="Image" descr="Image">
              <a:extLst>
                <a:ext uri="{FF2B5EF4-FFF2-40B4-BE49-F238E27FC236}">
                  <a16:creationId xmlns:a16="http://schemas.microsoft.com/office/drawing/2014/main" id="{F8F74709-589B-9658-980F-2AA6F772B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5597" y="-68685"/>
              <a:ext cx="488658" cy="497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7" name="Group">
            <a:extLst>
              <a:ext uri="{FF2B5EF4-FFF2-40B4-BE49-F238E27FC236}">
                <a16:creationId xmlns:a16="http://schemas.microsoft.com/office/drawing/2014/main" id="{642DD68A-350F-1C51-0E97-5C1D330EDF46}"/>
              </a:ext>
            </a:extLst>
          </p:cNvPr>
          <p:cNvGrpSpPr/>
          <p:nvPr/>
        </p:nvGrpSpPr>
        <p:grpSpPr>
          <a:xfrm>
            <a:off x="359118" y="7741751"/>
            <a:ext cx="1531623" cy="596909"/>
            <a:chOff x="-1" y="0"/>
            <a:chExt cx="1531621" cy="596907"/>
          </a:xfrm>
        </p:grpSpPr>
        <p:sp>
          <p:nvSpPr>
            <p:cNvPr id="88" name="Rounded Rectangle">
              <a:extLst>
                <a:ext uri="{FF2B5EF4-FFF2-40B4-BE49-F238E27FC236}">
                  <a16:creationId xmlns:a16="http://schemas.microsoft.com/office/drawing/2014/main" id="{F49A2387-B7C0-B885-ACDD-AD75916D0B1F}"/>
                </a:ext>
              </a:extLst>
            </p:cNvPr>
            <p:cNvSpPr/>
            <p:nvPr/>
          </p:nvSpPr>
          <p:spPr>
            <a:xfrm>
              <a:off x="-2" y="-1"/>
              <a:ext cx="1397010" cy="596909"/>
            </a:xfrm>
            <a:prstGeom prst="roundRect">
              <a:avLst>
                <a:gd name="adj" fmla="val 31915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89" name="Triangle">
              <a:extLst>
                <a:ext uri="{FF2B5EF4-FFF2-40B4-BE49-F238E27FC236}">
                  <a16:creationId xmlns:a16="http://schemas.microsoft.com/office/drawing/2014/main" id="{9F32391E-1403-957E-7D52-E08D256EDBFD}"/>
                </a:ext>
              </a:extLst>
            </p:cNvPr>
            <p:cNvSpPr/>
            <p:nvPr/>
          </p:nvSpPr>
          <p:spPr>
            <a:xfrm rot="5400000" flipH="1">
              <a:off x="1286454" y="207476"/>
              <a:ext cx="245168" cy="245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5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90" name="Group">
            <a:extLst>
              <a:ext uri="{FF2B5EF4-FFF2-40B4-BE49-F238E27FC236}">
                <a16:creationId xmlns:a16="http://schemas.microsoft.com/office/drawing/2014/main" id="{746DECD6-EC52-CFAD-7C38-169E99353630}"/>
              </a:ext>
            </a:extLst>
          </p:cNvPr>
          <p:cNvGrpSpPr/>
          <p:nvPr/>
        </p:nvGrpSpPr>
        <p:grpSpPr>
          <a:xfrm>
            <a:off x="339842" y="6909956"/>
            <a:ext cx="2286965" cy="756538"/>
            <a:chOff x="0" y="0"/>
            <a:chExt cx="2286964" cy="756536"/>
          </a:xfrm>
        </p:grpSpPr>
        <p:sp>
          <p:nvSpPr>
            <p:cNvPr id="91" name="Rounded Rectangle">
              <a:extLst>
                <a:ext uri="{FF2B5EF4-FFF2-40B4-BE49-F238E27FC236}">
                  <a16:creationId xmlns:a16="http://schemas.microsoft.com/office/drawing/2014/main" id="{424B636A-9176-595C-66FB-72FD316E747F}"/>
                </a:ext>
              </a:extLst>
            </p:cNvPr>
            <p:cNvSpPr/>
            <p:nvPr/>
          </p:nvSpPr>
          <p:spPr>
            <a:xfrm>
              <a:off x="-1" y="0"/>
              <a:ext cx="2286965" cy="596906"/>
            </a:xfrm>
            <a:prstGeom prst="roundRect">
              <a:avLst>
                <a:gd name="adj" fmla="val 31915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92" name="Triangle">
              <a:extLst>
                <a:ext uri="{FF2B5EF4-FFF2-40B4-BE49-F238E27FC236}">
                  <a16:creationId xmlns:a16="http://schemas.microsoft.com/office/drawing/2014/main" id="{466165FB-AAFE-7028-CB94-57037CA3BF88}"/>
                </a:ext>
              </a:extLst>
            </p:cNvPr>
            <p:cNvSpPr/>
            <p:nvPr/>
          </p:nvSpPr>
          <p:spPr>
            <a:xfrm rot="10800000">
              <a:off x="1819663" y="511370"/>
              <a:ext cx="245166" cy="24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93" name="Group">
            <a:extLst>
              <a:ext uri="{FF2B5EF4-FFF2-40B4-BE49-F238E27FC236}">
                <a16:creationId xmlns:a16="http://schemas.microsoft.com/office/drawing/2014/main" id="{44C612CD-6126-B3C3-073D-CD8AAF69B044}"/>
              </a:ext>
            </a:extLst>
          </p:cNvPr>
          <p:cNvGrpSpPr/>
          <p:nvPr/>
        </p:nvGrpSpPr>
        <p:grpSpPr>
          <a:xfrm>
            <a:off x="4808004" y="6813365"/>
            <a:ext cx="2286968" cy="950899"/>
            <a:chOff x="0" y="-1"/>
            <a:chExt cx="2286966" cy="950898"/>
          </a:xfrm>
        </p:grpSpPr>
        <p:sp>
          <p:nvSpPr>
            <p:cNvPr id="94" name="Rounded Rectangle">
              <a:extLst>
                <a:ext uri="{FF2B5EF4-FFF2-40B4-BE49-F238E27FC236}">
                  <a16:creationId xmlns:a16="http://schemas.microsoft.com/office/drawing/2014/main" id="{06D2D37B-731F-1F7D-EEC9-6338906E6B7E}"/>
                </a:ext>
              </a:extLst>
            </p:cNvPr>
            <p:cNvSpPr/>
            <p:nvPr/>
          </p:nvSpPr>
          <p:spPr>
            <a:xfrm>
              <a:off x="-1" y="-2"/>
              <a:ext cx="2286967" cy="764396"/>
            </a:xfrm>
            <a:prstGeom prst="roundRect">
              <a:avLst>
                <a:gd name="adj" fmla="val 24922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95" name="Triangle">
              <a:extLst>
                <a:ext uri="{FF2B5EF4-FFF2-40B4-BE49-F238E27FC236}">
                  <a16:creationId xmlns:a16="http://schemas.microsoft.com/office/drawing/2014/main" id="{C0662C41-C180-AE2E-EDA3-62278C0F0DD7}"/>
                </a:ext>
              </a:extLst>
            </p:cNvPr>
            <p:cNvSpPr/>
            <p:nvPr/>
          </p:nvSpPr>
          <p:spPr>
            <a:xfrm rot="10800000" flipH="1">
              <a:off x="336728" y="705731"/>
              <a:ext cx="245165" cy="24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96" name="Group">
            <a:extLst>
              <a:ext uri="{FF2B5EF4-FFF2-40B4-BE49-F238E27FC236}">
                <a16:creationId xmlns:a16="http://schemas.microsoft.com/office/drawing/2014/main" id="{DEA825C7-92E0-0BEA-8E1A-AB8CE71824A9}"/>
              </a:ext>
            </a:extLst>
          </p:cNvPr>
          <p:cNvGrpSpPr/>
          <p:nvPr/>
        </p:nvGrpSpPr>
        <p:grpSpPr>
          <a:xfrm>
            <a:off x="3050078" y="6748092"/>
            <a:ext cx="1397000" cy="756539"/>
            <a:chOff x="0" y="-1"/>
            <a:chExt cx="1397000" cy="756538"/>
          </a:xfrm>
        </p:grpSpPr>
        <p:sp>
          <p:nvSpPr>
            <p:cNvPr id="97" name="Rounded Rectangle">
              <a:extLst>
                <a:ext uri="{FF2B5EF4-FFF2-40B4-BE49-F238E27FC236}">
                  <a16:creationId xmlns:a16="http://schemas.microsoft.com/office/drawing/2014/main" id="{12EB2BEB-C61D-1BDE-3935-88CEAA5C6572}"/>
                </a:ext>
              </a:extLst>
            </p:cNvPr>
            <p:cNvSpPr/>
            <p:nvPr/>
          </p:nvSpPr>
          <p:spPr>
            <a:xfrm>
              <a:off x="0" y="-1"/>
              <a:ext cx="1397000" cy="596906"/>
            </a:xfrm>
            <a:prstGeom prst="roundRect">
              <a:avLst>
                <a:gd name="adj" fmla="val 31915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dirty="0"/>
            </a:p>
          </p:txBody>
        </p:sp>
        <p:sp>
          <p:nvSpPr>
            <p:cNvPr id="98" name="Triangle">
              <a:extLst>
                <a:ext uri="{FF2B5EF4-FFF2-40B4-BE49-F238E27FC236}">
                  <a16:creationId xmlns:a16="http://schemas.microsoft.com/office/drawing/2014/main" id="{CA622501-0DCC-E9D4-A595-577AF60CCEFF}"/>
                </a:ext>
              </a:extLst>
            </p:cNvPr>
            <p:cNvSpPr/>
            <p:nvPr/>
          </p:nvSpPr>
          <p:spPr>
            <a:xfrm rot="10800000" flipH="1">
              <a:off x="986369" y="511369"/>
              <a:ext cx="245167" cy="24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grpSp>
        <p:nvGrpSpPr>
          <p:cNvPr id="99" name="Group">
            <a:extLst>
              <a:ext uri="{FF2B5EF4-FFF2-40B4-BE49-F238E27FC236}">
                <a16:creationId xmlns:a16="http://schemas.microsoft.com/office/drawing/2014/main" id="{0F296A00-DCC6-A755-5305-B0970987BC50}"/>
              </a:ext>
            </a:extLst>
          </p:cNvPr>
          <p:cNvGrpSpPr/>
          <p:nvPr/>
        </p:nvGrpSpPr>
        <p:grpSpPr>
          <a:xfrm>
            <a:off x="5425565" y="7721388"/>
            <a:ext cx="1776326" cy="596909"/>
            <a:chOff x="0" y="0"/>
            <a:chExt cx="1776324" cy="596907"/>
          </a:xfrm>
        </p:grpSpPr>
        <p:sp>
          <p:nvSpPr>
            <p:cNvPr id="100" name="Rounded Rectangle">
              <a:extLst>
                <a:ext uri="{FF2B5EF4-FFF2-40B4-BE49-F238E27FC236}">
                  <a16:creationId xmlns:a16="http://schemas.microsoft.com/office/drawing/2014/main" id="{B309669A-F39D-4562-CFB4-6F98A60D4874}"/>
                </a:ext>
              </a:extLst>
            </p:cNvPr>
            <p:cNvSpPr/>
            <p:nvPr/>
          </p:nvSpPr>
          <p:spPr>
            <a:xfrm>
              <a:off x="168503" y="-1"/>
              <a:ext cx="1607822" cy="596909"/>
            </a:xfrm>
            <a:prstGeom prst="roundRect">
              <a:avLst>
                <a:gd name="adj" fmla="val 31915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400"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01" name="Triangle">
              <a:extLst>
                <a:ext uri="{FF2B5EF4-FFF2-40B4-BE49-F238E27FC236}">
                  <a16:creationId xmlns:a16="http://schemas.microsoft.com/office/drawing/2014/main" id="{905DB190-EDCA-36D7-C9A6-ADF32F8D9D45}"/>
                </a:ext>
              </a:extLst>
            </p:cNvPr>
            <p:cNvSpPr/>
            <p:nvPr/>
          </p:nvSpPr>
          <p:spPr>
            <a:xfrm rot="16200000">
              <a:off x="-3" y="228204"/>
              <a:ext cx="245169" cy="245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5742" tIns="15742" rIns="15742" bIns="15742" numCol="1" anchor="ctr">
              <a:noAutofit/>
            </a:bodyPr>
            <a:lstStyle/>
            <a:p>
              <a:pPr algn="ctr" defTabSz="643584">
                <a:lnSpc>
                  <a:spcPct val="100000"/>
                </a:lnSpc>
                <a:spcBef>
                  <a:spcPts val="0"/>
                </a:spcBef>
                <a:defRPr sz="25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</p:grpSp>
      <p:sp>
        <p:nvSpPr>
          <p:cNvPr id="102" name="Votre MDPH répond chaque année à XXX demandes.…">
            <a:extLst>
              <a:ext uri="{FF2B5EF4-FFF2-40B4-BE49-F238E27FC236}">
                <a16:creationId xmlns:a16="http://schemas.microsoft.com/office/drawing/2014/main" id="{B69300C3-0A02-BF1F-81A6-389332488D35}"/>
              </a:ext>
            </a:extLst>
          </p:cNvPr>
          <p:cNvSpPr txBox="1"/>
          <p:nvPr/>
        </p:nvSpPr>
        <p:spPr>
          <a:xfrm>
            <a:off x="1940394" y="8850071"/>
            <a:ext cx="3699462" cy="3194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anchor="ctr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defRPr sz="1000">
                <a:latin typeface="Gotham Bold"/>
                <a:ea typeface="Gotham Bold"/>
                <a:cs typeface="Gotham Bold"/>
                <a:sym typeface="Gotham Bold"/>
              </a:defRPr>
            </a:pPr>
            <a:r>
              <a:rPr sz="900" dirty="0" err="1">
                <a:latin typeface="GOTHAM-MEDIUM" panose="02000604040000020004" pitchFamily="2" charset="0"/>
              </a:rPr>
              <a:t>Votre</a:t>
            </a:r>
            <a:r>
              <a:rPr sz="900" dirty="0">
                <a:latin typeface="GOTHAM-MEDIUM" panose="02000604040000020004" pitchFamily="2" charset="0"/>
              </a:rPr>
              <a:t> MDPH </a:t>
            </a:r>
            <a:r>
              <a:rPr sz="900" dirty="0" err="1">
                <a:latin typeface="GOTHAM-MEDIUM" panose="02000604040000020004" pitchFamily="2" charset="0"/>
              </a:rPr>
              <a:t>répond</a:t>
            </a:r>
            <a:r>
              <a:rPr sz="900" dirty="0">
                <a:latin typeface="GOTHAM-MEDIUM" panose="02000604040000020004" pitchFamily="2" charset="0"/>
              </a:rPr>
              <a:t> </a:t>
            </a:r>
            <a:r>
              <a:rPr sz="900" dirty="0" err="1">
                <a:latin typeface="GOTHAM-MEDIUM" panose="02000604040000020004" pitchFamily="2" charset="0"/>
              </a:rPr>
              <a:t>chaque</a:t>
            </a:r>
            <a:r>
              <a:rPr sz="900" dirty="0">
                <a:latin typeface="GOTHAM-MEDIUM" panose="02000604040000020004" pitchFamily="2" charset="0"/>
              </a:rPr>
              <a:t> </a:t>
            </a:r>
            <a:r>
              <a:rPr sz="900" dirty="0" err="1">
                <a:latin typeface="GOTHAM-MEDIUM" panose="02000604040000020004" pitchFamily="2" charset="0"/>
              </a:rPr>
              <a:t>année</a:t>
            </a:r>
            <a:r>
              <a:rPr sz="900" dirty="0">
                <a:latin typeface="GOTHAM-MEDIUM" panose="02000604040000020004" pitchFamily="2" charset="0"/>
              </a:rPr>
              <a:t> à XXX </a:t>
            </a:r>
            <a:r>
              <a:rPr sz="900" dirty="0" err="1">
                <a:latin typeface="GOTHAM-MEDIUM" panose="02000604040000020004" pitchFamily="2" charset="0"/>
              </a:rPr>
              <a:t>demandes</a:t>
            </a:r>
            <a:r>
              <a:rPr sz="900" dirty="0">
                <a:latin typeface="GOTHAM-MEDIUM" panose="02000604040000020004" pitchFamily="2" charset="0"/>
              </a:rPr>
              <a:t>.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defRPr sz="1000">
                <a:latin typeface="Gotham Bold"/>
                <a:ea typeface="Gotham Bold"/>
                <a:cs typeface="Gotham Bold"/>
                <a:sym typeface="Gotham Bold"/>
              </a:defRPr>
            </a:pPr>
            <a:r>
              <a:rPr sz="900" dirty="0" err="1">
                <a:latin typeface="GOTHAM-MEDIUM" panose="02000604040000020004" pitchFamily="2" charset="0"/>
              </a:rPr>
              <a:t>Votre</a:t>
            </a:r>
            <a:r>
              <a:rPr sz="900" dirty="0">
                <a:latin typeface="GOTHAM-MEDIUM" panose="02000604040000020004" pitchFamily="2" charset="0"/>
              </a:rPr>
              <a:t> </a:t>
            </a:r>
            <a:r>
              <a:rPr sz="900" dirty="0" err="1">
                <a:latin typeface="GOTHAM-MEDIUM" panose="02000604040000020004" pitchFamily="2" charset="0"/>
              </a:rPr>
              <a:t>avis</a:t>
            </a:r>
            <a:r>
              <a:rPr sz="900" dirty="0">
                <a:latin typeface="GOTHAM-MEDIUM" panose="02000604040000020004" pitchFamily="2" charset="0"/>
              </a:rPr>
              <a:t> nous </a:t>
            </a:r>
            <a:r>
              <a:rPr sz="900" dirty="0" err="1">
                <a:latin typeface="GOTHAM-MEDIUM" panose="02000604040000020004" pitchFamily="2" charset="0"/>
              </a:rPr>
              <a:t>permet</a:t>
            </a:r>
            <a:r>
              <a:rPr sz="900" dirty="0">
                <a:latin typeface="GOTHAM-MEDIUM" panose="02000604040000020004" pitchFamily="2" charset="0"/>
              </a:rPr>
              <a:t> </a:t>
            </a:r>
            <a:r>
              <a:rPr sz="900" dirty="0" err="1">
                <a:latin typeface="GOTHAM-MEDIUM" panose="02000604040000020004" pitchFamily="2" charset="0"/>
              </a:rPr>
              <a:t>d’améliorer</a:t>
            </a:r>
            <a:r>
              <a:rPr sz="900" dirty="0">
                <a:latin typeface="GOTHAM-MEDIUM" panose="02000604040000020004" pitchFamily="2" charset="0"/>
              </a:rPr>
              <a:t> la </a:t>
            </a:r>
            <a:r>
              <a:rPr sz="900" dirty="0" err="1">
                <a:latin typeface="GOTHAM-MEDIUM" panose="02000604040000020004" pitchFamily="2" charset="0"/>
              </a:rPr>
              <a:t>qualité</a:t>
            </a:r>
            <a:r>
              <a:rPr sz="900" dirty="0">
                <a:latin typeface="GOTHAM-MEDIUM" panose="02000604040000020004" pitchFamily="2" charset="0"/>
              </a:rPr>
              <a:t> de </a:t>
            </a:r>
            <a:r>
              <a:rPr sz="900" dirty="0" err="1">
                <a:latin typeface="GOTHAM-MEDIUM" panose="02000604040000020004" pitchFamily="2" charset="0"/>
              </a:rPr>
              <a:t>notre</a:t>
            </a:r>
            <a:r>
              <a:rPr sz="900" dirty="0">
                <a:latin typeface="GOTHAM-MEDIUM" panose="02000604040000020004" pitchFamily="2" charset="0"/>
              </a:rPr>
              <a:t> service. </a:t>
            </a:r>
            <a:endParaRPr sz="1000" dirty="0">
              <a:latin typeface="GOTHAM-MEDIUM" panose="02000604040000020004" pitchFamily="2" charset="0"/>
            </a:endParaRPr>
          </a:p>
        </p:txBody>
      </p:sp>
      <p:sp>
        <p:nvSpPr>
          <p:cNvPr id="103" name="Continuez de donner votre avis sur">
            <a:extLst>
              <a:ext uri="{FF2B5EF4-FFF2-40B4-BE49-F238E27FC236}">
                <a16:creationId xmlns:a16="http://schemas.microsoft.com/office/drawing/2014/main" id="{9D6203C1-32A4-5C7C-C77A-AEA76B3195F1}"/>
              </a:ext>
            </a:extLst>
          </p:cNvPr>
          <p:cNvSpPr txBox="1"/>
          <p:nvPr/>
        </p:nvSpPr>
        <p:spPr>
          <a:xfrm>
            <a:off x="1590285" y="9397135"/>
            <a:ext cx="4375929" cy="473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anchor="ctr">
            <a:spAutoFit/>
          </a:bodyPr>
          <a:lstStyle>
            <a:lvl1pPr algn="ctr" defTabSz="457200">
              <a:lnSpc>
                <a:spcPct val="120000"/>
              </a:lnSpc>
              <a:spcBef>
                <a:spcPts val="0"/>
              </a:spcBef>
              <a:defRPr sz="1200">
                <a:latin typeface="Gotham Book"/>
                <a:ea typeface="Gotham Book"/>
                <a:cs typeface="Gotham Book"/>
                <a:sym typeface="Gotham Book"/>
              </a:defRPr>
            </a:lvl1pPr>
          </a:lstStyle>
          <a:p>
            <a:r>
              <a:rPr lang="en-GB" dirty="0" err="1">
                <a:latin typeface="Gotham Book" panose="02000604040000020004" pitchFamily="2" charset="0"/>
              </a:rPr>
              <a:t>Continuez</a:t>
            </a:r>
            <a:r>
              <a:rPr lang="en-GB" dirty="0">
                <a:latin typeface="Gotham Book" panose="02000604040000020004" pitchFamily="2" charset="0"/>
              </a:rPr>
              <a:t> de donner </a:t>
            </a:r>
            <a:r>
              <a:rPr lang="en-GB" dirty="0" err="1">
                <a:latin typeface="Gotham Book" panose="02000604040000020004" pitchFamily="2" charset="0"/>
              </a:rPr>
              <a:t>votre</a:t>
            </a:r>
            <a:r>
              <a:rPr lang="en-GB" dirty="0">
                <a:latin typeface="Gotham Book" panose="02000604040000020004" pitchFamily="2" charset="0"/>
              </a:rPr>
              <a:t> </a:t>
            </a:r>
            <a:r>
              <a:rPr lang="en-GB" dirty="0" err="1">
                <a:latin typeface="Gotham Book" panose="02000604040000020004" pitchFamily="2" charset="0"/>
              </a:rPr>
              <a:t>avis</a:t>
            </a:r>
            <a:r>
              <a:rPr lang="en-GB" dirty="0">
                <a:latin typeface="Gotham Book" panose="02000604040000020004" pitchFamily="2" charset="0"/>
              </a:rPr>
              <a:t> sur </a:t>
            </a:r>
            <a:r>
              <a:rPr lang="en-GB" b="1" dirty="0" err="1">
                <a:solidFill>
                  <a:srgbClr val="48267A"/>
                </a:solidFill>
                <a:effectLst/>
                <a:latin typeface="Gotham Ultra" panose="02000604040000020004" pitchFamily="2" charset="0"/>
              </a:rPr>
              <a:t>mamdph-monavis.fr</a:t>
            </a:r>
            <a:endParaRPr lang="en-GB" b="1" dirty="0">
              <a:effectLst/>
              <a:latin typeface="Gotham Ultra" panose="02000604040000020004" pitchFamily="2" charset="0"/>
            </a:endParaRPr>
          </a:p>
          <a:p>
            <a:endParaRPr lang="en-GB" sz="1300" dirty="0">
              <a:latin typeface="Gotham Book" panose="02000604040000020004" pitchFamily="2" charset="0"/>
            </a:endParaRPr>
          </a:p>
        </p:txBody>
      </p:sp>
      <p:sp>
        <p:nvSpPr>
          <p:cNvPr id="104" name="+ votre logo ici">
            <a:extLst>
              <a:ext uri="{FF2B5EF4-FFF2-40B4-BE49-F238E27FC236}">
                <a16:creationId xmlns:a16="http://schemas.microsoft.com/office/drawing/2014/main" id="{854FD4D6-DD2C-F1EE-D496-1D9686C392F0}"/>
              </a:ext>
            </a:extLst>
          </p:cNvPr>
          <p:cNvSpPr txBox="1"/>
          <p:nvPr/>
        </p:nvSpPr>
        <p:spPr>
          <a:xfrm>
            <a:off x="3765388" y="9984119"/>
            <a:ext cx="1025654" cy="221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anchor="ctr">
            <a:spAutoFit/>
          </a:bodyPr>
          <a:lstStyle>
            <a:lvl1pPr algn="ctr" defTabSz="457200">
              <a:lnSpc>
                <a:spcPct val="120000"/>
              </a:lnSpc>
              <a:spcBef>
                <a:spcPts val="0"/>
              </a:spcBef>
              <a:defRPr sz="1000">
                <a:latin typeface="Gotham Book"/>
                <a:ea typeface="Gotham Book"/>
                <a:cs typeface="Gotham Book"/>
                <a:sym typeface="Gotham Book"/>
              </a:defRPr>
            </a:lvl1pPr>
          </a:lstStyle>
          <a:p>
            <a:r>
              <a:rPr dirty="0">
                <a:latin typeface="Gotham Book" panose="02000604040000020004" pitchFamily="2" charset="0"/>
              </a:rPr>
              <a:t>+ </a:t>
            </a:r>
            <a:r>
              <a:rPr dirty="0" err="1">
                <a:latin typeface="Gotham Book" panose="02000604040000020004" pitchFamily="2" charset="0"/>
              </a:rPr>
              <a:t>votre</a:t>
            </a:r>
            <a:r>
              <a:rPr dirty="0">
                <a:latin typeface="Gotham Book" panose="02000604040000020004" pitchFamily="2" charset="0"/>
              </a:rPr>
              <a:t> logo </a:t>
            </a:r>
            <a:r>
              <a:rPr dirty="0" err="1">
                <a:latin typeface="Gotham Book" panose="02000604040000020004" pitchFamily="2" charset="0"/>
              </a:rPr>
              <a:t>ici</a:t>
            </a:r>
            <a:endParaRPr dirty="0">
              <a:latin typeface="Gotham Book" panose="02000604040000020004" pitchFamily="2" charset="0"/>
            </a:endParaRPr>
          </a:p>
        </p:txBody>
      </p:sp>
      <p:pic>
        <p:nvPicPr>
          <p:cNvPr id="105" name="RVB.ai" descr="RVB.ai">
            <a:extLst>
              <a:ext uri="{FF2B5EF4-FFF2-40B4-BE49-F238E27FC236}">
                <a16:creationId xmlns:a16="http://schemas.microsoft.com/office/drawing/2014/main" id="{9FD730A1-CA4A-A6E8-D724-4E97B2F61C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9810" y="9685703"/>
            <a:ext cx="1719513" cy="967227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apprécient l’accueil et l’écoute des agents de leur MDPH">
            <a:extLst>
              <a:ext uri="{FF2B5EF4-FFF2-40B4-BE49-F238E27FC236}">
                <a16:creationId xmlns:a16="http://schemas.microsoft.com/office/drawing/2014/main" id="{7E735D01-B959-9D97-78AA-2985FDD40A12}"/>
              </a:ext>
            </a:extLst>
          </p:cNvPr>
          <p:cNvSpPr txBox="1"/>
          <p:nvPr/>
        </p:nvSpPr>
        <p:spPr>
          <a:xfrm>
            <a:off x="4068240" y="3965669"/>
            <a:ext cx="1785477" cy="308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sz="1000">
                <a:solidFill>
                  <a:srgbClr val="442976"/>
                </a:solidFill>
                <a:latin typeface="Gotham Book"/>
                <a:ea typeface="Gotham Book"/>
                <a:cs typeface="Gotham Book"/>
                <a:sym typeface="Gotham Book"/>
              </a:defRPr>
            </a:pPr>
            <a:r>
              <a:rPr sz="900" dirty="0" err="1"/>
              <a:t>apprécient</a:t>
            </a:r>
            <a:r>
              <a:rPr sz="900" dirty="0"/>
              <a:t> </a:t>
            </a:r>
            <a:r>
              <a:rPr sz="900" dirty="0" err="1"/>
              <a:t>l’accueil</a:t>
            </a:r>
            <a:r>
              <a:rPr sz="900" dirty="0"/>
              <a:t> et </a:t>
            </a:r>
            <a:r>
              <a:rPr sz="900" dirty="0" err="1"/>
              <a:t>l’écoute</a:t>
            </a:r>
            <a:br>
              <a:rPr sz="900" dirty="0"/>
            </a:br>
            <a:r>
              <a:rPr sz="900" dirty="0"/>
              <a:t>des agents de </a:t>
            </a:r>
            <a:r>
              <a:rPr sz="900" dirty="0" err="1"/>
              <a:t>leur</a:t>
            </a:r>
            <a:r>
              <a:rPr sz="900" dirty="0"/>
              <a:t> MDPH</a:t>
            </a:r>
          </a:p>
        </p:txBody>
      </p:sp>
      <p:pic>
        <p:nvPicPr>
          <p:cNvPr id="111" name="appel-telephonique.png" descr="appel-telephonique.png">
            <a:extLst>
              <a:ext uri="{FF2B5EF4-FFF2-40B4-BE49-F238E27FC236}">
                <a16:creationId xmlns:a16="http://schemas.microsoft.com/office/drawing/2014/main" id="{19564E8D-0478-B3C3-43E0-4CEF3C4814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6780" y="3411446"/>
            <a:ext cx="679193" cy="67919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12" name="XX sur XX…">
            <a:extLst>
              <a:ext uri="{FF2B5EF4-FFF2-40B4-BE49-F238E27FC236}">
                <a16:creationId xmlns:a16="http://schemas.microsoft.com/office/drawing/2014/main" id="{692EC836-4C0B-F39E-71DF-5B0C5581DB17}"/>
              </a:ext>
            </a:extLst>
          </p:cNvPr>
          <p:cNvSpPr txBox="1"/>
          <p:nvPr/>
        </p:nvSpPr>
        <p:spPr>
          <a:xfrm>
            <a:off x="4086611" y="3403871"/>
            <a:ext cx="2343322" cy="488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endParaRPr dirty="0"/>
          </a:p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r>
              <a:rPr sz="1700" dirty="0"/>
              <a:t>XX </a:t>
            </a:r>
            <a:r>
              <a:rPr sz="1700" dirty="0" err="1"/>
              <a:t>personnes</a:t>
            </a:r>
            <a:r>
              <a:rPr sz="1700" dirty="0"/>
              <a:t> sur XX</a:t>
            </a:r>
          </a:p>
        </p:txBody>
      </p:sp>
      <p:sp>
        <p:nvSpPr>
          <p:cNvPr id="114" name="sont très satisfaites ou satisfaites…">
            <a:extLst>
              <a:ext uri="{FF2B5EF4-FFF2-40B4-BE49-F238E27FC236}">
                <a16:creationId xmlns:a16="http://schemas.microsoft.com/office/drawing/2014/main" id="{DD5418CF-4CBA-4EC8-B648-528F237A5CB6}"/>
              </a:ext>
            </a:extLst>
          </p:cNvPr>
          <p:cNvSpPr txBox="1"/>
          <p:nvPr/>
        </p:nvSpPr>
        <p:spPr>
          <a:xfrm>
            <a:off x="430728" y="3965669"/>
            <a:ext cx="1932953" cy="3087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 sz="1000">
                <a:solidFill>
                  <a:srgbClr val="442976"/>
                </a:solidFill>
                <a:latin typeface="Gotham Book"/>
                <a:ea typeface="Gotham Book"/>
                <a:cs typeface="Gotham Book"/>
                <a:sym typeface="Gotham Book"/>
              </a:defRPr>
            </a:pPr>
            <a:r>
              <a:rPr sz="900" dirty="0" err="1"/>
              <a:t>sont</a:t>
            </a:r>
            <a:r>
              <a:rPr sz="900" dirty="0"/>
              <a:t> très </a:t>
            </a:r>
            <a:r>
              <a:rPr sz="900" dirty="0" err="1"/>
              <a:t>satisfaites</a:t>
            </a:r>
            <a:r>
              <a:rPr sz="900" dirty="0"/>
              <a:t> </a:t>
            </a:r>
            <a:r>
              <a:rPr sz="900" dirty="0" err="1"/>
              <a:t>ou</a:t>
            </a:r>
            <a:r>
              <a:rPr sz="900" dirty="0"/>
              <a:t> </a:t>
            </a:r>
            <a:r>
              <a:rPr sz="900" dirty="0" err="1"/>
              <a:t>satisfaites</a:t>
            </a:r>
            <a:br>
              <a:rPr sz="900" dirty="0"/>
            </a:br>
            <a:r>
              <a:rPr sz="900" dirty="0"/>
              <a:t>de </a:t>
            </a:r>
            <a:r>
              <a:rPr sz="900" dirty="0" err="1"/>
              <a:t>leur</a:t>
            </a:r>
            <a:r>
              <a:rPr sz="900" dirty="0"/>
              <a:t> MDPH*</a:t>
            </a:r>
          </a:p>
        </p:txBody>
      </p:sp>
      <p:pic>
        <p:nvPicPr>
          <p:cNvPr id="115" name="comme.png" descr="comme.png">
            <a:extLst>
              <a:ext uri="{FF2B5EF4-FFF2-40B4-BE49-F238E27FC236}">
                <a16:creationId xmlns:a16="http://schemas.microsoft.com/office/drawing/2014/main" id="{87BED1F4-8ACD-4017-C411-EF220A0B5F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04895" y="3411446"/>
            <a:ext cx="679195" cy="67919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16" name="XX sur XX…">
            <a:extLst>
              <a:ext uri="{FF2B5EF4-FFF2-40B4-BE49-F238E27FC236}">
                <a16:creationId xmlns:a16="http://schemas.microsoft.com/office/drawing/2014/main" id="{A10F90CE-1604-0B43-6B90-4B28FE72E442}"/>
              </a:ext>
            </a:extLst>
          </p:cNvPr>
          <p:cNvSpPr txBox="1"/>
          <p:nvPr/>
        </p:nvSpPr>
        <p:spPr>
          <a:xfrm>
            <a:off x="437603" y="3403871"/>
            <a:ext cx="2343322" cy="488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endParaRPr dirty="0"/>
          </a:p>
          <a:p>
            <a:pPr>
              <a:spcBef>
                <a:spcPts val="0"/>
              </a:spcBef>
              <a:defRPr sz="1600">
                <a:solidFill>
                  <a:srgbClr val="442976"/>
                </a:solidFill>
                <a:latin typeface="Gotham Ultra"/>
                <a:ea typeface="Gotham Ultra"/>
                <a:cs typeface="Gotham Ultra"/>
                <a:sym typeface="Gotham Ultra"/>
              </a:defRPr>
            </a:pPr>
            <a:r>
              <a:rPr sz="1700" dirty="0"/>
              <a:t>XX </a:t>
            </a:r>
            <a:r>
              <a:rPr sz="1700" dirty="0" err="1"/>
              <a:t>personnes</a:t>
            </a:r>
            <a:r>
              <a:rPr sz="1700" dirty="0"/>
              <a:t> sur XX</a:t>
            </a:r>
          </a:p>
        </p:txBody>
      </p:sp>
      <p:sp>
        <p:nvSpPr>
          <p:cNvPr id="117" name="sont très satisfaites ou satisfaites…">
            <a:extLst>
              <a:ext uri="{FF2B5EF4-FFF2-40B4-BE49-F238E27FC236}">
                <a16:creationId xmlns:a16="http://schemas.microsoft.com/office/drawing/2014/main" id="{2E0CED71-5FB8-4252-9A1E-42DCCE41E98B}"/>
              </a:ext>
            </a:extLst>
          </p:cNvPr>
          <p:cNvSpPr txBox="1"/>
          <p:nvPr/>
        </p:nvSpPr>
        <p:spPr>
          <a:xfrm>
            <a:off x="318692" y="10183692"/>
            <a:ext cx="2976879" cy="254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5742" tIns="15742" rIns="15742" bIns="15742" anchor="ctr">
            <a:spAutoFit/>
          </a:bodyPr>
          <a:lstStyle/>
          <a:p>
            <a:pPr>
              <a:spcBef>
                <a:spcPts val="0"/>
              </a:spcBef>
              <a:defRPr sz="800">
                <a:solidFill>
                  <a:srgbClr val="442976"/>
                </a:solidFill>
                <a:latin typeface="Gotham Book"/>
                <a:ea typeface="Gotham Book"/>
                <a:cs typeface="Gotham Book"/>
                <a:sym typeface="Gotham Book"/>
              </a:defRPr>
            </a:pPr>
            <a:r>
              <a:rPr dirty="0"/>
              <a:t>*Maison </a:t>
            </a:r>
            <a:r>
              <a:rPr dirty="0" err="1"/>
              <a:t>départementale</a:t>
            </a:r>
            <a:r>
              <a:rPr dirty="0"/>
              <a:t> </a:t>
            </a:r>
            <a:br>
              <a:rPr dirty="0"/>
            </a:br>
            <a:r>
              <a:rPr dirty="0"/>
              <a:t>des </a:t>
            </a:r>
            <a:r>
              <a:rPr dirty="0" err="1"/>
              <a:t>personnes</a:t>
            </a:r>
            <a:r>
              <a:rPr dirty="0"/>
              <a:t> </a:t>
            </a:r>
            <a:r>
              <a:rPr dirty="0" err="1"/>
              <a:t>handicapées</a:t>
            </a:r>
            <a:endParaRPr dirty="0"/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9907FE9B-3E51-28C4-23D1-486A189E2D9D}"/>
              </a:ext>
            </a:extLst>
          </p:cNvPr>
          <p:cNvGrpSpPr/>
          <p:nvPr/>
        </p:nvGrpSpPr>
        <p:grpSpPr>
          <a:xfrm>
            <a:off x="-15564" y="2992640"/>
            <a:ext cx="7571200" cy="3573055"/>
            <a:chOff x="-15564" y="2992640"/>
            <a:chExt cx="7571200" cy="3573055"/>
          </a:xfrm>
        </p:grpSpPr>
        <p:sp>
          <p:nvSpPr>
            <p:cNvPr id="128" name="Line">
              <a:extLst>
                <a:ext uri="{FF2B5EF4-FFF2-40B4-BE49-F238E27FC236}">
                  <a16:creationId xmlns:a16="http://schemas.microsoft.com/office/drawing/2014/main" id="{ED588BF0-1E1F-F028-B10E-C3887A32E13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flipH="1">
              <a:off x="-15564" y="4826463"/>
              <a:ext cx="7571200" cy="0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31B20D23-915F-DA1E-EC3A-890CEDE00E06}"/>
                </a:ext>
              </a:extLst>
            </p:cNvPr>
            <p:cNvCxnSpPr>
              <a:cxnSpLocks/>
              <a:endCxn id="129" idx="0"/>
            </p:cNvCxnSpPr>
            <p:nvPr/>
          </p:nvCxnSpPr>
          <p:spPr>
            <a:xfrm>
              <a:off x="3773663" y="2992640"/>
              <a:ext cx="2293" cy="3573055"/>
            </a:xfrm>
            <a:prstGeom prst="line">
              <a:avLst/>
            </a:prstGeom>
            <a:noFill/>
            <a:ln w="12700" cap="flat">
              <a:solidFill>
                <a:schemeClr val="bg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AD0B34CB-AB87-EAD0-D8F8-0DD3702B5763}"/>
              </a:ext>
            </a:extLst>
          </p:cNvPr>
          <p:cNvSpPr/>
          <p:nvPr/>
        </p:nvSpPr>
        <p:spPr>
          <a:xfrm>
            <a:off x="814812" y="517382"/>
            <a:ext cx="1564977" cy="1045735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5742" tIns="15742" rIns="15742" bIns="15742" numCol="1" spcCol="38100" rtlCol="0" anchor="ctr">
            <a:spAutoFit/>
          </a:bodyPr>
          <a:lstStyle/>
          <a:p>
            <a:pPr marL="0" marR="0" indent="0" algn="l" defTabSz="1901001" rtl="0" fontAlgn="auto" latinLnBrk="0" hangingPunct="0">
              <a:lnSpc>
                <a:spcPct val="90000"/>
              </a:lnSpc>
              <a:spcBef>
                <a:spcPts val="3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FR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" name="+ votre logo ici">
            <a:extLst>
              <a:ext uri="{FF2B5EF4-FFF2-40B4-BE49-F238E27FC236}">
                <a16:creationId xmlns:a16="http://schemas.microsoft.com/office/drawing/2014/main" id="{447CBE9A-9DFB-B883-E34C-6351A7FAA1AA}"/>
              </a:ext>
            </a:extLst>
          </p:cNvPr>
          <p:cNvSpPr txBox="1"/>
          <p:nvPr/>
        </p:nvSpPr>
        <p:spPr>
          <a:xfrm>
            <a:off x="1161417" y="847382"/>
            <a:ext cx="871765" cy="385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anchor="ctr">
            <a:spAutoFit/>
          </a:bodyPr>
          <a:lstStyle>
            <a:lvl1pPr algn="ctr" defTabSz="457200">
              <a:lnSpc>
                <a:spcPct val="120000"/>
              </a:lnSpc>
              <a:spcBef>
                <a:spcPts val="0"/>
              </a:spcBef>
              <a:defRPr sz="1000">
                <a:latin typeface="Gotham Book"/>
                <a:ea typeface="Gotham Book"/>
                <a:cs typeface="Gotham Book"/>
                <a:sym typeface="Gotham Book"/>
              </a:defRPr>
            </a:lvl1pPr>
          </a:lstStyle>
          <a:p>
            <a:r>
              <a:rPr lang="fr-FR" dirty="0">
                <a:latin typeface="Gotham Book" panose="02000604040000020004" pitchFamily="2" charset="0"/>
              </a:rPr>
              <a:t>+</a:t>
            </a:r>
            <a:br>
              <a:rPr lang="fr-FR" dirty="0">
                <a:latin typeface="Gotham Book" panose="02000604040000020004" pitchFamily="2" charset="0"/>
              </a:rPr>
            </a:br>
            <a:r>
              <a:rPr dirty="0" err="1">
                <a:latin typeface="Gotham Book" panose="02000604040000020004" pitchFamily="2" charset="0"/>
              </a:rPr>
              <a:t>votre</a:t>
            </a:r>
            <a:r>
              <a:rPr dirty="0">
                <a:latin typeface="Gotham Book" panose="02000604040000020004" pitchFamily="2" charset="0"/>
              </a:rPr>
              <a:t> logo </a:t>
            </a:r>
            <a:r>
              <a:rPr dirty="0" err="1">
                <a:latin typeface="Gotham Book" panose="02000604040000020004" pitchFamily="2" charset="0"/>
              </a:rPr>
              <a:t>ici</a:t>
            </a:r>
            <a:endParaRPr dirty="0">
              <a:latin typeface="Gotham Book" panose="02000604040000020004" pitchFamily="2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">
            <a:extLst>
              <a:ext uri="{FF2B5EF4-FFF2-40B4-BE49-F238E27FC236}">
                <a16:creationId xmlns:a16="http://schemas.microsoft.com/office/drawing/2014/main" id="{8B714F51-3D9A-7C87-760B-843F4FF2AE6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7367" y="7626220"/>
            <a:ext cx="7571188" cy="3108396"/>
          </a:xfrm>
          <a:prstGeom prst="rect">
            <a:avLst/>
          </a:prstGeom>
          <a:solidFill>
            <a:srgbClr val="D5CEE3"/>
          </a:solidFill>
          <a:ln w="12700">
            <a:miter lim="400000"/>
          </a:ln>
        </p:spPr>
        <p:txBody>
          <a:bodyPr lIns="15742" tIns="15742" rIns="15742" bIns="15742" anchor="ctr"/>
          <a:lstStyle/>
          <a:p>
            <a:pPr algn="ctr" defTabSz="642937">
              <a:lnSpc>
                <a:spcPct val="100000"/>
              </a:lnSpc>
              <a:spcBef>
                <a:spcPts val="0"/>
              </a:spcBef>
              <a:defRPr sz="2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en-FR"/>
          </a:p>
        </p:txBody>
      </p:sp>
      <p:sp>
        <p:nvSpPr>
          <p:cNvPr id="7" name="Rectangle">
            <a:extLst>
              <a:ext uri="{FF2B5EF4-FFF2-40B4-BE49-F238E27FC236}">
                <a16:creationId xmlns:a16="http://schemas.microsoft.com/office/drawing/2014/main" id="{6E315FCC-F4FA-C308-BCEF-AD415552895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7344" y="4413011"/>
            <a:ext cx="7571188" cy="3213208"/>
          </a:xfrm>
          <a:prstGeom prst="rect">
            <a:avLst/>
          </a:prstGeom>
          <a:solidFill>
            <a:srgbClr val="C4E2EF"/>
          </a:solidFill>
          <a:ln w="12700">
            <a:miter lim="400000"/>
          </a:ln>
        </p:spPr>
        <p:txBody>
          <a:bodyPr lIns="15742" tIns="15742" rIns="15742" bIns="15742" anchor="ctr"/>
          <a:lstStyle/>
          <a:p>
            <a:pPr algn="ctr" defTabSz="643584">
              <a:lnSpc>
                <a:spcPct val="100000"/>
              </a:lnSpc>
              <a:spcBef>
                <a:spcPts val="0"/>
              </a:spcBef>
              <a:defRPr sz="2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grpSp>
        <p:nvGrpSpPr>
          <p:cNvPr id="77" name="Group"/>
          <p:cNvGrpSpPr/>
          <p:nvPr/>
        </p:nvGrpSpPr>
        <p:grpSpPr>
          <a:xfrm>
            <a:off x="2759067" y="5428313"/>
            <a:ext cx="2038366" cy="1313336"/>
            <a:chOff x="-11901" y="53788"/>
            <a:chExt cx="2038365" cy="1313335"/>
          </a:xfrm>
        </p:grpSpPr>
        <p:sp>
          <p:nvSpPr>
            <p:cNvPr id="75" name="CE QUE VOUS…"/>
            <p:cNvSpPr txBox="1"/>
            <p:nvPr/>
          </p:nvSpPr>
          <p:spPr>
            <a:xfrm>
              <a:off x="-11901" y="504336"/>
              <a:ext cx="2038365" cy="8627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15742" tIns="15742" rIns="15742" bIns="15742" numCol="1" anchor="ctr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defRPr sz="1800" spc="-52">
                  <a:solidFill>
                    <a:srgbClr val="442976"/>
                  </a:solidFill>
                  <a:latin typeface="Gotham Bold"/>
                  <a:ea typeface="Gotham Bold"/>
                  <a:cs typeface="Gotham Bold"/>
                  <a:sym typeface="Gotham Bold"/>
                </a:defRPr>
              </a:pPr>
              <a:r>
                <a:rPr b="1" dirty="0">
                  <a:latin typeface="Gotham Bold" panose="02000604040000020004" pitchFamily="2" charset="0"/>
                </a:rPr>
                <a:t>CE QUE VOUS 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defRPr sz="1800" spc="-52">
                  <a:solidFill>
                    <a:srgbClr val="442976"/>
                  </a:solidFill>
                  <a:latin typeface="Gotham Bold"/>
                  <a:ea typeface="Gotham Bold"/>
                  <a:cs typeface="Gotham Bold"/>
                  <a:sym typeface="Gotham Bold"/>
                </a:defRPr>
              </a:pPr>
              <a:r>
                <a:rPr b="1" dirty="0">
                  <a:latin typeface="Gotham Bold" panose="02000604040000020004" pitchFamily="2" charset="0"/>
                </a:rPr>
                <a:t>SOUHAITEZ VOIR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defRPr sz="1800" spc="-52">
                  <a:solidFill>
                    <a:srgbClr val="442976"/>
                  </a:solidFill>
                  <a:latin typeface="Gotham Bold"/>
                  <a:ea typeface="Gotham Bold"/>
                  <a:cs typeface="Gotham Bold"/>
                  <a:sym typeface="Gotham Bold"/>
                </a:defRPr>
              </a:pPr>
              <a:r>
                <a:rPr b="1" dirty="0">
                  <a:latin typeface="Gotham Bold" panose="02000604040000020004" pitchFamily="2" charset="0"/>
                </a:rPr>
                <a:t>AMÉLIORÉ</a:t>
              </a:r>
            </a:p>
          </p:txBody>
        </p:sp>
        <p:pic>
          <p:nvPicPr>
            <p:cNvPr id="76" name="Image" descr="Imag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7685" y="53788"/>
              <a:ext cx="419194" cy="37286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90" name="Group"/>
          <p:cNvGrpSpPr/>
          <p:nvPr/>
        </p:nvGrpSpPr>
        <p:grpSpPr>
          <a:xfrm>
            <a:off x="514381" y="4873251"/>
            <a:ext cx="6527738" cy="2374572"/>
            <a:chOff x="0" y="0"/>
            <a:chExt cx="6527736" cy="2374570"/>
          </a:xfrm>
        </p:grpSpPr>
        <p:grpSp>
          <p:nvGrpSpPr>
            <p:cNvPr id="80" name="Group"/>
            <p:cNvGrpSpPr/>
            <p:nvPr/>
          </p:nvGrpSpPr>
          <p:grpSpPr>
            <a:xfrm>
              <a:off x="4217245" y="332275"/>
              <a:ext cx="1558360" cy="596909"/>
              <a:chOff x="-1" y="0"/>
              <a:chExt cx="1558359" cy="596907"/>
            </a:xfrm>
          </p:grpSpPr>
          <p:sp>
            <p:nvSpPr>
              <p:cNvPr id="78" name="Rounded Rectangle"/>
              <p:cNvSpPr/>
              <p:nvPr/>
            </p:nvSpPr>
            <p:spPr>
              <a:xfrm>
                <a:off x="161349" y="-1"/>
                <a:ext cx="1397010" cy="596909"/>
              </a:xfrm>
              <a:prstGeom prst="roundRect">
                <a:avLst>
                  <a:gd name="adj" fmla="val 31915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  <p:sp>
            <p:nvSpPr>
              <p:cNvPr id="79" name="Triangle"/>
              <p:cNvSpPr/>
              <p:nvPr/>
            </p:nvSpPr>
            <p:spPr>
              <a:xfrm flipH="1">
                <a:off x="-2" y="156676"/>
                <a:ext cx="245167" cy="245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5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  <p:grpSp>
          <p:nvGrpSpPr>
            <p:cNvPr id="83" name="Group"/>
            <p:cNvGrpSpPr/>
            <p:nvPr/>
          </p:nvGrpSpPr>
          <p:grpSpPr>
            <a:xfrm>
              <a:off x="65967" y="-1"/>
              <a:ext cx="2667965" cy="776992"/>
              <a:chOff x="-1" y="-1"/>
              <a:chExt cx="2667963" cy="776990"/>
            </a:xfrm>
          </p:grpSpPr>
          <p:sp>
            <p:nvSpPr>
              <p:cNvPr id="81" name="Rounded Rectangle"/>
              <p:cNvSpPr/>
              <p:nvPr/>
            </p:nvSpPr>
            <p:spPr>
              <a:xfrm>
                <a:off x="-2" y="-2"/>
                <a:ext cx="2667965" cy="596907"/>
              </a:xfrm>
              <a:prstGeom prst="roundRect">
                <a:avLst>
                  <a:gd name="adj" fmla="val 31915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  <p:sp>
            <p:nvSpPr>
              <p:cNvPr id="82" name="Triangle"/>
              <p:cNvSpPr/>
              <p:nvPr/>
            </p:nvSpPr>
            <p:spPr>
              <a:xfrm rot="10800000">
                <a:off x="2207401" y="531821"/>
                <a:ext cx="245165" cy="2451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  <p:grpSp>
          <p:nvGrpSpPr>
            <p:cNvPr id="86" name="Group"/>
            <p:cNvGrpSpPr/>
            <p:nvPr/>
          </p:nvGrpSpPr>
          <p:grpSpPr>
            <a:xfrm>
              <a:off x="0" y="1442820"/>
              <a:ext cx="2101335" cy="596909"/>
              <a:chOff x="0" y="0"/>
              <a:chExt cx="2101334" cy="596907"/>
            </a:xfrm>
          </p:grpSpPr>
          <p:sp>
            <p:nvSpPr>
              <p:cNvPr id="84" name="Rounded Rectangle"/>
              <p:cNvSpPr/>
              <p:nvPr/>
            </p:nvSpPr>
            <p:spPr>
              <a:xfrm>
                <a:off x="-1" y="-1"/>
                <a:ext cx="1917705" cy="596909"/>
              </a:xfrm>
              <a:prstGeom prst="roundRect">
                <a:avLst>
                  <a:gd name="adj" fmla="val 31915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  <p:sp>
            <p:nvSpPr>
              <p:cNvPr id="85" name="Triangle"/>
              <p:cNvSpPr/>
              <p:nvPr/>
            </p:nvSpPr>
            <p:spPr>
              <a:xfrm rot="10800000" flipH="1">
                <a:off x="1856168" y="175869"/>
                <a:ext cx="245166" cy="2451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  <p:grpSp>
          <p:nvGrpSpPr>
            <p:cNvPr id="89" name="Group"/>
            <p:cNvGrpSpPr/>
            <p:nvPr/>
          </p:nvGrpSpPr>
          <p:grpSpPr>
            <a:xfrm>
              <a:off x="3986776" y="1623229"/>
              <a:ext cx="2540962" cy="751342"/>
              <a:chOff x="0" y="-1"/>
              <a:chExt cx="2540960" cy="751341"/>
            </a:xfrm>
          </p:grpSpPr>
          <p:sp>
            <p:nvSpPr>
              <p:cNvPr id="87" name="Rounded Rectangle"/>
              <p:cNvSpPr/>
              <p:nvPr/>
            </p:nvSpPr>
            <p:spPr>
              <a:xfrm>
                <a:off x="0" y="141731"/>
                <a:ext cx="2540962" cy="609610"/>
              </a:xfrm>
              <a:prstGeom prst="roundRect">
                <a:avLst>
                  <a:gd name="adj" fmla="val 31250"/>
                </a:avLst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  <p:sp>
            <p:nvSpPr>
              <p:cNvPr id="88" name="Triangle"/>
              <p:cNvSpPr/>
              <p:nvPr/>
            </p:nvSpPr>
            <p:spPr>
              <a:xfrm>
                <a:off x="255265" y="-2"/>
                <a:ext cx="245165" cy="245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15742" tIns="15742" rIns="15742" bIns="15742" numCol="1" anchor="ctr">
                <a:noAutofit/>
              </a:bodyPr>
              <a:lstStyle/>
              <a:p>
                <a:pPr algn="ctr" defTabSz="643584">
                  <a:lnSpc>
                    <a:spcPct val="100000"/>
                  </a:lnSpc>
                  <a:spcBef>
                    <a:spcPts val="0"/>
                  </a:spcBef>
                  <a:defRPr sz="2400"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  <a:endParaRPr/>
              </a:p>
            </p:txBody>
          </p:sp>
        </p:grpSp>
      </p:grpSp>
      <p:grpSp>
        <p:nvGrpSpPr>
          <p:cNvPr id="99" name="Group"/>
          <p:cNvGrpSpPr/>
          <p:nvPr/>
        </p:nvGrpSpPr>
        <p:grpSpPr>
          <a:xfrm>
            <a:off x="58778" y="1229319"/>
            <a:ext cx="8221135" cy="2868326"/>
            <a:chOff x="-612771" y="-207035"/>
            <a:chExt cx="8221134" cy="2398872"/>
          </a:xfrm>
        </p:grpSpPr>
        <p:graphicFrame>
          <p:nvGraphicFramePr>
            <p:cNvPr id="91" name="2D Stacked Bar Chart"/>
            <p:cNvGraphicFramePr/>
            <p:nvPr>
              <p:extLst>
                <p:ext uri="{D42A27DB-BD31-4B8C-83A1-F6EECF244321}">
                  <p14:modId xmlns:p14="http://schemas.microsoft.com/office/powerpoint/2010/main" val="2581956363"/>
                </p:ext>
              </p:extLst>
            </p:nvPr>
          </p:nvGraphicFramePr>
          <p:xfrm>
            <a:off x="1353156" y="-207035"/>
            <a:ext cx="6255207" cy="23988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92" name="ou par mail (sur l’ordinateur) la MDPH"/>
            <p:cNvSpPr txBox="1"/>
            <p:nvPr/>
          </p:nvSpPr>
          <p:spPr>
            <a:xfrm>
              <a:off x="-612770" y="1244849"/>
              <a:ext cx="2359129" cy="2453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Il </a:t>
              </a:r>
              <a:r>
                <a:rPr sz="850" b="1" dirty="0" err="1">
                  <a:latin typeface="Gotham Bold" panose="02000604040000020004" pitchFamily="2" charset="0"/>
                </a:rPr>
                <a:t>est</a:t>
              </a:r>
              <a:r>
                <a:rPr sz="850" b="1" dirty="0">
                  <a:latin typeface="Gotham Bold" panose="02000604040000020004" pitchFamily="2" charset="0"/>
                </a:rPr>
                <a:t> facile de </a:t>
              </a:r>
              <a:r>
                <a:rPr sz="850" b="1" dirty="0" err="1">
                  <a:latin typeface="Gotham Bold" panose="02000604040000020004" pitchFamily="2" charset="0"/>
                </a:rPr>
                <a:t>contacter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lang="en-GB" sz="850" b="1" dirty="0">
                  <a:latin typeface="Gotham Bold" panose="02000604040000020004" pitchFamily="2" charset="0"/>
                </a:rPr>
                <a:t>par </a:t>
              </a:r>
              <a:r>
                <a:rPr lang="en-GB" sz="850" b="1" dirty="0" err="1">
                  <a:latin typeface="Gotham Bold" panose="02000604040000020004" pitchFamily="2" charset="0"/>
                </a:rPr>
                <a:t>téléphone</a:t>
              </a:r>
              <a:r>
                <a:rPr lang="en-GB" sz="850" b="1" dirty="0">
                  <a:latin typeface="Gotham Bold" panose="02000604040000020004" pitchFamily="2" charset="0"/>
                </a:rPr>
                <a:t>, </a:t>
              </a:r>
              <a:r>
                <a:rPr sz="850" b="1" dirty="0">
                  <a:latin typeface="Gotham Bold" panose="02000604040000020004" pitchFamily="2" charset="0"/>
                </a:rPr>
                <a:t>par </a:t>
              </a:r>
              <a:r>
                <a:rPr sz="850" b="1" dirty="0" err="1">
                  <a:latin typeface="Gotham Bold" panose="02000604040000020004" pitchFamily="2" charset="0"/>
                </a:rPr>
                <a:t>courrierou</a:t>
              </a:r>
              <a:r>
                <a:rPr sz="850" b="1" dirty="0">
                  <a:latin typeface="Gotham Bold" panose="02000604040000020004" pitchFamily="2" charset="0"/>
                </a:rPr>
                <a:t> par mail (sur </a:t>
              </a:r>
              <a:r>
                <a:rPr sz="850" b="1" dirty="0" err="1">
                  <a:latin typeface="Gotham Bold" panose="02000604040000020004" pitchFamily="2" charset="0"/>
                </a:rPr>
                <a:t>l’ordinateur</a:t>
              </a:r>
              <a:r>
                <a:rPr sz="850" b="1" dirty="0">
                  <a:latin typeface="Gotham Bold" panose="02000604040000020004" pitchFamily="2" charset="0"/>
                </a:rPr>
                <a:t>) la MDPH </a:t>
              </a:r>
            </a:p>
          </p:txBody>
        </p:sp>
        <p:sp>
          <p:nvSpPr>
            <p:cNvPr id="93" name="Les agents de la MDPH…"/>
            <p:cNvSpPr txBox="1"/>
            <p:nvPr/>
          </p:nvSpPr>
          <p:spPr>
            <a:xfrm>
              <a:off x="-312961" y="78219"/>
              <a:ext cx="2059319" cy="135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Les agents de la MDPH </a:t>
              </a:r>
              <a:r>
                <a:rPr sz="850" b="1" dirty="0" err="1">
                  <a:latin typeface="Gotham Bold" panose="02000604040000020004" pitchFamily="2" charset="0"/>
                </a:rPr>
                <a:t>sont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accueillants</a:t>
              </a:r>
              <a:endParaRPr sz="850" b="1" dirty="0">
                <a:latin typeface="Gotham Bold" panose="02000604040000020004" pitchFamily="2" charset="0"/>
              </a:endParaRPr>
            </a:p>
          </p:txBody>
        </p:sp>
        <p:sp>
          <p:nvSpPr>
            <p:cNvPr id="94" name="Les agents de la MDPH…"/>
            <p:cNvSpPr txBox="1"/>
            <p:nvPr/>
          </p:nvSpPr>
          <p:spPr>
            <a:xfrm>
              <a:off x="-98390" y="378907"/>
              <a:ext cx="1844749" cy="135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Les agents de la MDPH </a:t>
              </a:r>
              <a:r>
                <a:rPr sz="850" b="1" dirty="0" err="1">
                  <a:latin typeface="Gotham Bold" panose="02000604040000020004" pitchFamily="2" charset="0"/>
                </a:rPr>
                <a:t>vous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écoutent</a:t>
              </a:r>
              <a:endParaRPr sz="850" b="1" dirty="0">
                <a:latin typeface="Gotham Bold" panose="02000604040000020004" pitchFamily="2" charset="0"/>
              </a:endParaRPr>
            </a:p>
          </p:txBody>
        </p:sp>
        <p:sp>
          <p:nvSpPr>
            <p:cNvPr id="95" name="Les agents de la MDPH…"/>
            <p:cNvSpPr txBox="1"/>
            <p:nvPr/>
          </p:nvSpPr>
          <p:spPr>
            <a:xfrm>
              <a:off x="-612771" y="693144"/>
              <a:ext cx="2359129" cy="135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Les agents de la MDPH </a:t>
              </a:r>
              <a:r>
                <a:rPr sz="850" b="1" dirty="0" err="1">
                  <a:latin typeface="Gotham Bold" panose="02000604040000020004" pitchFamily="2" charset="0"/>
                </a:rPr>
                <a:t>répondent</a:t>
              </a:r>
              <a:r>
                <a:rPr sz="850" b="1" dirty="0">
                  <a:latin typeface="Gotham Bold" panose="02000604040000020004" pitchFamily="2" charset="0"/>
                </a:rPr>
                <a:t> à</a:t>
              </a:r>
              <a:r>
                <a:rPr lang="fr-FR"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vos</a:t>
              </a:r>
              <a:r>
                <a:rPr lang="fr-FR" sz="850" b="1" dirty="0">
                  <a:latin typeface="Gotham Bold" panose="02000604040000020004" pitchFamily="2" charset="0"/>
                </a:rPr>
                <a:t> </a:t>
              </a:r>
              <a:r>
                <a:rPr sz="850" b="1" dirty="0">
                  <a:latin typeface="Gotham Bold" panose="02000604040000020004" pitchFamily="2" charset="0"/>
                </a:rPr>
                <a:t>questions</a:t>
              </a:r>
            </a:p>
          </p:txBody>
        </p:sp>
        <p:sp>
          <p:nvSpPr>
            <p:cNvPr id="96" name="Il est facile de se rendre…"/>
            <p:cNvSpPr txBox="1"/>
            <p:nvPr/>
          </p:nvSpPr>
          <p:spPr>
            <a:xfrm>
              <a:off x="-28572" y="989592"/>
              <a:ext cx="1774930" cy="135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Il </a:t>
              </a:r>
              <a:r>
                <a:rPr sz="850" b="1" dirty="0" err="1">
                  <a:latin typeface="Gotham Bold" panose="02000604040000020004" pitchFamily="2" charset="0"/>
                </a:rPr>
                <a:t>est</a:t>
              </a:r>
              <a:r>
                <a:rPr sz="850" b="1" dirty="0">
                  <a:latin typeface="Gotham Bold" panose="02000604040000020004" pitchFamily="2" charset="0"/>
                </a:rPr>
                <a:t> facile de se </a:t>
              </a:r>
              <a:r>
                <a:rPr sz="850" b="1" dirty="0" err="1">
                  <a:latin typeface="Gotham Bold" panose="02000604040000020004" pitchFamily="2" charset="0"/>
                </a:rPr>
                <a:t>rendre</a:t>
              </a:r>
              <a:r>
                <a:rPr sz="850" b="1" dirty="0">
                  <a:latin typeface="Gotham Bold" panose="02000604040000020004" pitchFamily="2" charset="0"/>
                </a:rPr>
                <a:t> à la MDPH</a:t>
              </a:r>
            </a:p>
          </p:txBody>
        </p:sp>
        <p:sp>
          <p:nvSpPr>
            <p:cNvPr id="97" name="Vous avez pu exprimer…"/>
            <p:cNvSpPr txBox="1"/>
            <p:nvPr/>
          </p:nvSpPr>
          <p:spPr>
            <a:xfrm>
              <a:off x="-612769" y="1610567"/>
              <a:ext cx="2359128" cy="135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Vous </a:t>
              </a:r>
              <a:r>
                <a:rPr sz="850" b="1" dirty="0" err="1">
                  <a:latin typeface="Gotham Bold" panose="02000604040000020004" pitchFamily="2" charset="0"/>
                </a:rPr>
                <a:t>avez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pu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exprimer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vos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besoins</a:t>
              </a:r>
              <a:r>
                <a:rPr sz="850" b="1" dirty="0">
                  <a:latin typeface="Gotham Bold" panose="02000604040000020004" pitchFamily="2" charset="0"/>
                </a:rPr>
                <a:t> et </a:t>
              </a:r>
              <a:r>
                <a:rPr sz="850" b="1" dirty="0" err="1">
                  <a:latin typeface="Gotham Bold" panose="02000604040000020004" pitchFamily="2" charset="0"/>
                </a:rPr>
                <a:t>vos</a:t>
              </a:r>
              <a:r>
                <a:rPr lang="fr-FR"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souhaits</a:t>
              </a:r>
              <a:endParaRPr sz="850" b="1" dirty="0">
                <a:latin typeface="Gotham Bold" panose="02000604040000020004" pitchFamily="2" charset="0"/>
              </a:endParaRPr>
            </a:p>
          </p:txBody>
        </p:sp>
        <p:sp>
          <p:nvSpPr>
            <p:cNvPr id="98" name="Vous avez compris les droits  et les aides que vous pouvez avoir"/>
            <p:cNvSpPr txBox="1"/>
            <p:nvPr/>
          </p:nvSpPr>
          <p:spPr>
            <a:xfrm>
              <a:off x="-443437" y="1846552"/>
              <a:ext cx="2189795" cy="2453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/>
            <a:p>
              <a:pPr algn="r" defTabSz="457200">
                <a:lnSpc>
                  <a:spcPct val="100000"/>
                </a:lnSpc>
                <a:spcBef>
                  <a:spcPts val="0"/>
                </a:spcBef>
                <a:defRPr sz="700">
                  <a:latin typeface="Gotham Book"/>
                  <a:ea typeface="Gotham Book"/>
                  <a:cs typeface="Gotham Book"/>
                  <a:sym typeface="Gotham Book"/>
                </a:defRPr>
              </a:pPr>
              <a:r>
                <a:rPr sz="850" b="1" dirty="0">
                  <a:latin typeface="Gotham Bold" panose="02000604040000020004" pitchFamily="2" charset="0"/>
                </a:rPr>
                <a:t>Vous </a:t>
              </a:r>
              <a:r>
                <a:rPr sz="850" b="1" dirty="0" err="1">
                  <a:latin typeface="Gotham Bold" panose="02000604040000020004" pitchFamily="2" charset="0"/>
                </a:rPr>
                <a:t>avez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compris</a:t>
              </a:r>
              <a:r>
                <a:rPr sz="850" b="1" dirty="0">
                  <a:latin typeface="Gotham Bold" panose="02000604040000020004" pitchFamily="2" charset="0"/>
                </a:rPr>
                <a:t> les droits et les aides </a:t>
              </a:r>
              <a:br>
                <a:rPr lang="fr-FR" sz="850" b="1">
                  <a:latin typeface="Gotham Bold" panose="02000604040000020004" pitchFamily="2" charset="0"/>
                </a:rPr>
              </a:br>
              <a:r>
                <a:rPr sz="850" b="1">
                  <a:latin typeface="Gotham Bold" panose="02000604040000020004" pitchFamily="2" charset="0"/>
                </a:rPr>
                <a:t>que </a:t>
              </a:r>
              <a:r>
                <a:rPr sz="850" b="1" dirty="0" err="1">
                  <a:latin typeface="Gotham Bold" panose="02000604040000020004" pitchFamily="2" charset="0"/>
                </a:rPr>
                <a:t>vous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pouvez</a:t>
              </a:r>
              <a:r>
                <a:rPr sz="850" b="1" dirty="0">
                  <a:latin typeface="Gotham Bold" panose="02000604040000020004" pitchFamily="2" charset="0"/>
                </a:rPr>
                <a:t> </a:t>
              </a:r>
              <a:r>
                <a:rPr sz="850" b="1" dirty="0" err="1">
                  <a:latin typeface="Gotham Bold" panose="02000604040000020004" pitchFamily="2" charset="0"/>
                </a:rPr>
                <a:t>avoir</a:t>
              </a:r>
              <a:endParaRPr sz="850" b="1" dirty="0">
                <a:latin typeface="Gotham Bold" panose="02000604040000020004" pitchFamily="2" charset="0"/>
              </a:endParaRPr>
            </a:p>
          </p:txBody>
        </p:sp>
      </p:grpSp>
      <p:grpSp>
        <p:nvGrpSpPr>
          <p:cNvPr id="109" name="Group"/>
          <p:cNvGrpSpPr/>
          <p:nvPr/>
        </p:nvGrpSpPr>
        <p:grpSpPr>
          <a:xfrm>
            <a:off x="749209" y="9188407"/>
            <a:ext cx="6058082" cy="1038267"/>
            <a:chOff x="0" y="84321"/>
            <a:chExt cx="6058080" cy="1038266"/>
          </a:xfrm>
        </p:grpSpPr>
        <p:sp>
          <p:nvSpPr>
            <p:cNvPr id="106" name="•"/>
            <p:cNvSpPr/>
            <p:nvPr/>
          </p:nvSpPr>
          <p:spPr>
            <a:xfrm>
              <a:off x="0" y="84321"/>
              <a:ext cx="605808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>
              <a:lvl1pPr defTabSz="457200">
                <a:lnSpc>
                  <a:spcPct val="100000"/>
                </a:lnSpc>
                <a:spcBef>
                  <a:spcPts val="0"/>
                </a:spcBef>
                <a:defRPr sz="1100">
                  <a:solidFill>
                    <a:srgbClr val="442976"/>
                  </a:solidFill>
                  <a:latin typeface="Gotham Book"/>
                  <a:ea typeface="Gotham Book"/>
                  <a:cs typeface="Gotham Book"/>
                  <a:sym typeface="Gotham Book"/>
                </a:defRPr>
              </a:lvl1pPr>
            </a:lstStyle>
            <a:p>
              <a:r>
                <a:rPr dirty="0"/>
                <a:t>• </a:t>
              </a:r>
            </a:p>
          </p:txBody>
        </p:sp>
        <p:sp>
          <p:nvSpPr>
            <p:cNvPr id="107" name="•"/>
            <p:cNvSpPr/>
            <p:nvPr/>
          </p:nvSpPr>
          <p:spPr>
            <a:xfrm>
              <a:off x="0" y="603455"/>
              <a:ext cx="605808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>
              <a:lvl1pPr defTabSz="457200">
                <a:lnSpc>
                  <a:spcPct val="100000"/>
                </a:lnSpc>
                <a:spcBef>
                  <a:spcPts val="0"/>
                </a:spcBef>
                <a:defRPr sz="1100">
                  <a:solidFill>
                    <a:srgbClr val="442976"/>
                  </a:solidFill>
                  <a:latin typeface="Gotham Book"/>
                  <a:ea typeface="Gotham Book"/>
                  <a:cs typeface="Gotham Book"/>
                  <a:sym typeface="Gotham Book"/>
                </a:defRPr>
              </a:lvl1pPr>
            </a:lstStyle>
            <a:p>
              <a:r>
                <a:t>• </a:t>
              </a:r>
            </a:p>
          </p:txBody>
        </p:sp>
        <p:sp>
          <p:nvSpPr>
            <p:cNvPr id="108" name="•"/>
            <p:cNvSpPr/>
            <p:nvPr/>
          </p:nvSpPr>
          <p:spPr>
            <a:xfrm>
              <a:off x="0" y="1122588"/>
              <a:ext cx="605808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15742" tIns="15742" rIns="15742" bIns="15742" numCol="1" anchor="ctr">
              <a:spAutoFit/>
            </a:bodyPr>
            <a:lstStyle>
              <a:lvl1pPr defTabSz="457200">
                <a:lnSpc>
                  <a:spcPct val="100000"/>
                </a:lnSpc>
                <a:spcBef>
                  <a:spcPts val="0"/>
                </a:spcBef>
                <a:defRPr sz="1100">
                  <a:solidFill>
                    <a:srgbClr val="442976"/>
                  </a:solidFill>
                  <a:latin typeface="Gotham Book"/>
                  <a:ea typeface="Gotham Book"/>
                  <a:cs typeface="Gotham Book"/>
                  <a:sym typeface="Gotham Book"/>
                </a:defRPr>
              </a:lvl1pPr>
            </a:lstStyle>
            <a:p>
              <a:r>
                <a:t>• </a:t>
              </a:r>
            </a:p>
          </p:txBody>
        </p:sp>
      </p:grpSp>
      <p:pic>
        <p:nvPicPr>
          <p:cNvPr id="10" name="Picto_amelioration_V2.png" descr="Picto_amelioration_V2.png">
            <a:extLst>
              <a:ext uri="{FF2B5EF4-FFF2-40B4-BE49-F238E27FC236}">
                <a16:creationId xmlns:a16="http://schemas.microsoft.com/office/drawing/2014/main" id="{FD167DD8-E881-3EB8-E519-676C2DA92097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3546888" y="7789494"/>
            <a:ext cx="462725" cy="52161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CE QUE VOUS…">
            <a:extLst>
              <a:ext uri="{FF2B5EF4-FFF2-40B4-BE49-F238E27FC236}">
                <a16:creationId xmlns:a16="http://schemas.microsoft.com/office/drawing/2014/main" id="{0BDF09A8-5C0B-8CAC-E503-28BB7F843263}"/>
              </a:ext>
            </a:extLst>
          </p:cNvPr>
          <p:cNvSpPr txBox="1"/>
          <p:nvPr/>
        </p:nvSpPr>
        <p:spPr>
          <a:xfrm>
            <a:off x="1255867" y="8394017"/>
            <a:ext cx="5044767" cy="5857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5742" tIns="15742" rIns="15742" bIns="15742" numCol="1" anchor="ctr">
            <a:spAutoFit/>
          </a:bodyPr>
          <a:lstStyle/>
          <a:p>
            <a:pPr algn="ctr" defTabSz="457200">
              <a:lnSpc>
                <a:spcPct val="100000"/>
              </a:lnSpc>
              <a:spcBef>
                <a:spcPts val="0"/>
              </a:spcBef>
              <a:defRPr sz="1800" cap="all" spc="-52">
                <a:solidFill>
                  <a:srgbClr val="442976"/>
                </a:solidFill>
                <a:latin typeface="Gotham Bold"/>
                <a:ea typeface="Gotham Bold"/>
                <a:cs typeface="Gotham Bold"/>
                <a:sym typeface="Gotham Bold"/>
              </a:defRPr>
            </a:pPr>
            <a:r>
              <a:rPr lang="en-GB" b="1" dirty="0">
                <a:latin typeface="Gotham Bold" panose="02000604040000020004" pitchFamily="2" charset="0"/>
              </a:rPr>
              <a:t>Nos actions </a:t>
            </a:r>
            <a:r>
              <a:rPr lang="en-GB" b="1" dirty="0" err="1">
                <a:latin typeface="Gotham Bold" panose="02000604040000020004" pitchFamily="2" charset="0"/>
              </a:rPr>
              <a:t>prévues</a:t>
            </a:r>
            <a:r>
              <a:rPr lang="en-GB" b="1" dirty="0">
                <a:latin typeface="Gotham Bold" panose="02000604040000020004" pitchFamily="2" charset="0"/>
              </a:rPr>
              <a:t> </a:t>
            </a:r>
            <a:br>
              <a:rPr lang="en-GB" b="1" dirty="0">
                <a:latin typeface="Gotham Bold" panose="02000604040000020004" pitchFamily="2" charset="0"/>
              </a:rPr>
            </a:br>
            <a:r>
              <a:rPr lang="en-GB" b="1" dirty="0">
                <a:latin typeface="Gotham Bold" panose="02000604040000020004" pitchFamily="2" charset="0"/>
              </a:rPr>
              <a:t>pour </a:t>
            </a:r>
            <a:r>
              <a:rPr lang="en-GB" b="1" dirty="0" err="1">
                <a:latin typeface="Gotham Bold" panose="02000604040000020004" pitchFamily="2" charset="0"/>
              </a:rPr>
              <a:t>améliorer</a:t>
            </a:r>
            <a:r>
              <a:rPr lang="en-GB" b="1" dirty="0">
                <a:latin typeface="Gotham Bold" panose="02000604040000020004" pitchFamily="2" charset="0"/>
              </a:rPr>
              <a:t> la </a:t>
            </a:r>
            <a:r>
              <a:rPr lang="en-GB" b="1" dirty="0" err="1">
                <a:latin typeface="Gotham Bold" panose="02000604040000020004" pitchFamily="2" charset="0"/>
              </a:rPr>
              <a:t>qualité</a:t>
            </a:r>
            <a:r>
              <a:rPr lang="en-GB" b="1" dirty="0">
                <a:latin typeface="Gotham Bold" panose="02000604040000020004" pitchFamily="2" charset="0"/>
              </a:rPr>
              <a:t> de service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11E0251-2A4A-D150-3009-DE9CDD482019}"/>
              </a:ext>
            </a:extLst>
          </p:cNvPr>
          <p:cNvGrpSpPr/>
          <p:nvPr/>
        </p:nvGrpSpPr>
        <p:grpSpPr>
          <a:xfrm>
            <a:off x="1730504" y="393543"/>
            <a:ext cx="4095492" cy="683683"/>
            <a:chOff x="2068503" y="393543"/>
            <a:chExt cx="4095492" cy="683683"/>
          </a:xfrm>
        </p:grpSpPr>
        <p:pic>
          <p:nvPicPr>
            <p:cNvPr id="100" name="retour-dinformation.png" descr="retour-dinformation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480314" y="393543"/>
              <a:ext cx="683681" cy="6836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" name="CE QUE VOUS APPRÉCIEZ">
              <a:extLst>
                <a:ext uri="{FF2B5EF4-FFF2-40B4-BE49-F238E27FC236}">
                  <a16:creationId xmlns:a16="http://schemas.microsoft.com/office/drawing/2014/main" id="{D824F4E3-4E63-6C6F-CBCB-76E166652089}"/>
                </a:ext>
              </a:extLst>
            </p:cNvPr>
            <p:cNvSpPr txBox="1"/>
            <p:nvPr/>
          </p:nvSpPr>
          <p:spPr>
            <a:xfrm>
              <a:off x="2068503" y="408957"/>
              <a:ext cx="3358023" cy="4406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15742" tIns="15742" rIns="15742" bIns="15742" numCol="1" anchor="ctr">
              <a:spAutoFit/>
            </a:bodyPr>
            <a:lstStyle>
              <a:lvl1pPr algn="ctr" defTabSz="457200">
                <a:lnSpc>
                  <a:spcPts val="3800"/>
                </a:lnSpc>
                <a:spcBef>
                  <a:spcPts val="0"/>
                </a:spcBef>
                <a:defRPr sz="1800" spc="-70">
                  <a:solidFill>
                    <a:srgbClr val="5B398D"/>
                  </a:solidFill>
                  <a:latin typeface="Gotham Bold"/>
                  <a:ea typeface="Gotham Bold"/>
                  <a:cs typeface="Gotham Bold"/>
                  <a:sym typeface="Gotham Bold"/>
                </a:defRPr>
              </a:lvl1pPr>
            </a:lstStyle>
            <a:p>
              <a:r>
                <a:rPr b="1" spc="0" dirty="0">
                  <a:latin typeface="Gotham Bold" panose="02000604040000020004" pitchFamily="2" charset="0"/>
                </a:rPr>
                <a:t>LES RÉSULTATS DÉTAILLÉS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742" tIns="15742" rIns="15742" bIns="15742" numCol="1" spcCol="38100" rtlCol="0" anchor="ctr">
        <a:spAutoFit/>
      </a:bodyPr>
      <a:lstStyle>
        <a:defPPr marL="0" marR="0" indent="0" algn="l" defTabSz="1901001" rtl="0" fontAlgn="auto" latinLnBrk="0" hangingPunct="0">
          <a:lnSpc>
            <a:spcPct val="90000"/>
          </a:lnSpc>
          <a:spcBef>
            <a:spcPts val="350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5742" tIns="15742" rIns="15742" bIns="15742" numCol="1" spcCol="38100" rtlCol="0" anchor="ctr">
        <a:spAutoFit/>
      </a:bodyPr>
      <a:lstStyle>
        <a:defPPr marL="0" marR="0" indent="0" algn="l" defTabSz="1901001" rtl="0" fontAlgn="auto" latinLnBrk="0" hangingPunct="0">
          <a:lnSpc>
            <a:spcPct val="90000"/>
          </a:lnSpc>
          <a:spcBef>
            <a:spcPts val="350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742" tIns="15742" rIns="15742" bIns="15742" numCol="1" spcCol="38100" rtlCol="0" anchor="ctr">
        <a:spAutoFit/>
      </a:bodyPr>
      <a:lstStyle>
        <a:defPPr marL="0" marR="0" indent="0" algn="l" defTabSz="1901001" rtl="0" fontAlgn="auto" latinLnBrk="0" hangingPunct="0">
          <a:lnSpc>
            <a:spcPct val="90000"/>
          </a:lnSpc>
          <a:spcBef>
            <a:spcPts val="350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5742" tIns="15742" rIns="15742" bIns="15742" numCol="1" spcCol="38100" rtlCol="0" anchor="ctr">
        <a:spAutoFit/>
      </a:bodyPr>
      <a:lstStyle>
        <a:defPPr marL="0" marR="0" indent="0" algn="l" defTabSz="1901001" rtl="0" fontAlgn="auto" latinLnBrk="0" hangingPunct="0">
          <a:lnSpc>
            <a:spcPct val="90000"/>
          </a:lnSpc>
          <a:spcBef>
            <a:spcPts val="350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68eb8d-9345-44aa-ab9b-a6847a92198a">
      <Terms xmlns="http://schemas.microsoft.com/office/infopath/2007/PartnerControls"/>
    </lcf76f155ced4ddcb4097134ff3c332f>
    <MigrationWizIdPermissions xmlns="e368eb8d-9345-44aa-ab9b-a6847a92198a" xsi:nil="true"/>
    <lcf76f155ced4ddcb4097134ff3c332f0 xmlns="e368eb8d-9345-44aa-ab9b-a6847a92198a" xsi:nil="true"/>
    <TaxCatchAll xmlns="5cd768f0-e9a0-4176-8ab7-fa88f7126166" xsi:nil="true"/>
    <MigrationWizId xmlns="e368eb8d-9345-44aa-ab9b-a6847a92198a" xsi:nil="true"/>
    <Lien xmlns="e368eb8d-9345-44aa-ab9b-a6847a92198a">
      <Url xsi:nil="true"/>
      <Description xsi:nil="true"/>
    </Lien>
    <MigrationWizIdVersion xmlns="e368eb8d-9345-44aa-ab9b-a6847a92198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3D1C2474E104CA040ADFB63106248" ma:contentTypeVersion="20" ma:contentTypeDescription="Crée un document." ma:contentTypeScope="" ma:versionID="1a96baccdd080a942d259e523f03941e">
  <xsd:schema xmlns:xsd="http://www.w3.org/2001/XMLSchema" xmlns:xs="http://www.w3.org/2001/XMLSchema" xmlns:p="http://schemas.microsoft.com/office/2006/metadata/properties" xmlns:ns2="e368eb8d-9345-44aa-ab9b-a6847a92198a" xmlns:ns3="5cd768f0-e9a0-4176-8ab7-fa88f7126166" targetNamespace="http://schemas.microsoft.com/office/2006/metadata/properties" ma:root="true" ma:fieldsID="290e0193b24bdf260f09f2a5741dc7ba" ns2:_="" ns3:_="">
    <xsd:import namespace="e368eb8d-9345-44aa-ab9b-a6847a92198a"/>
    <xsd:import namespace="5cd768f0-e9a0-4176-8ab7-fa88f7126166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ie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8eb8d-9345-44aa-ab9b-a6847a92198a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ien" ma:index="11" nillable="true" ma:displayName="Lien" ma:format="Hyperlink" ma:internalName="Lien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0" ma:index="12" nillable="true" ma:displayName="Balises d’images_0" ma:hidden="true" ma:internalName="lcf76f155ced4ddcb4097134ff3c332f0" ma:readOnly="false">
      <xsd:simpleType>
        <xsd:restriction base="dms:Note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094654ff-e6d1-4111-b5ed-13b22ec67f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768f0-e9a0-4176-8ab7-fa88f712616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e3623cd8-f1b1-45ab-8104-2e7b74d8e81d}" ma:internalName="TaxCatchAll" ma:showField="CatchAllData" ma:web="5cd768f0-e9a0-4176-8ab7-fa88f712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86AAE2-AB7E-447E-94FC-1F0FB9D57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F61FEF-3CDD-4C9A-93C1-BDCE529BB0C2}">
  <ds:schemaRefs>
    <ds:schemaRef ds:uri="http://schemas.microsoft.com/office/2006/metadata/properties"/>
    <ds:schemaRef ds:uri="http://schemas.microsoft.com/office/infopath/2007/PartnerControls"/>
    <ds:schemaRef ds:uri="e368eb8d-9345-44aa-ab9b-a6847a92198a"/>
    <ds:schemaRef ds:uri="5cd768f0-e9a0-4176-8ab7-fa88f7126166"/>
  </ds:schemaRefs>
</ds:datastoreItem>
</file>

<file path=customXml/itemProps3.xml><?xml version="1.0" encoding="utf-8"?>
<ds:datastoreItem xmlns:ds="http://schemas.openxmlformats.org/officeDocument/2006/customXml" ds:itemID="{6BC1885F-23DD-4E99-815B-D1B257F88F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68eb8d-9345-44aa-ab9b-a6847a92198a"/>
    <ds:schemaRef ds:uri="5cd768f0-e9a0-4176-8ab7-fa88f712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2700</TotalTime>
  <Words>290</Words>
  <Application>Microsoft Office PowerPoint</Application>
  <PresentationFormat>Personnalisé</PresentationFormat>
  <Paragraphs>64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Gotham Bold</vt:lpstr>
      <vt:lpstr>Gotham Book</vt:lpstr>
      <vt:lpstr>Gotham Ultra</vt:lpstr>
      <vt:lpstr>Gotham-Bold</vt:lpstr>
      <vt:lpstr>GOTHAM-MEDIUM</vt:lpstr>
      <vt:lpstr>Helvetica Neue</vt:lpstr>
      <vt:lpstr>21_BasicWhite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ABRANTES Cécile</dc:creator>
  <cp:lastModifiedBy>ABRANTES Cécile</cp:lastModifiedBy>
  <cp:revision>21</cp:revision>
  <dcterms:modified xsi:type="dcterms:W3CDTF">2025-03-20T16:06:06Z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0x010100E8D3D1C2474E104CA040ADFB63106248</vt:lpwstr>
  </property>
</Properties>
</file>