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1" r:id="rId5"/>
    <p:sldMasterId id="2147483699" r:id="rId6"/>
    <p:sldMasterId id="2147483708" r:id="rId7"/>
  </p:sldMasterIdLst>
  <p:notesMasterIdLst>
    <p:notesMasterId r:id="rId10"/>
  </p:notesMasterIdLst>
  <p:handoutMasterIdLst>
    <p:handoutMasterId r:id="rId11"/>
  </p:handoutMasterIdLst>
  <p:sldIdLst>
    <p:sldId id="2141411488" r:id="rId8"/>
    <p:sldId id="2141411487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nane Kadim" initials="HK" lastIdx="1" clrIdx="6">
    <p:extLst>
      <p:ext uri="{19B8F6BF-5375-455C-9EA6-DF929625EA0E}">
        <p15:presenceInfo xmlns:p15="http://schemas.microsoft.com/office/powerpoint/2012/main" userId="S::Hanane.Kadim@fr.ey.com::56be26f7-2909-4f62-b549-9d072ab3bdcb" providerId="AD"/>
      </p:ext>
    </p:extLst>
  </p:cmAuthor>
  <p:cmAuthor id="1" name="Jessica Chamba" initials="JC" lastIdx="119" clrIdx="0">
    <p:extLst>
      <p:ext uri="{19B8F6BF-5375-455C-9EA6-DF929625EA0E}">
        <p15:presenceInfo xmlns:p15="http://schemas.microsoft.com/office/powerpoint/2012/main" userId="S::Jessica.Chamba@fr.ey.com::dd5e1085-6672-4dee-a5ad-2b4b3de948df" providerId="AD"/>
      </p:ext>
    </p:extLst>
  </p:cmAuthor>
  <p:cmAuthor id="8" name="ANOTIN Aurore" initials="AA" lastIdx="1" clrIdx="7">
    <p:extLst>
      <p:ext uri="{19B8F6BF-5375-455C-9EA6-DF929625EA0E}">
        <p15:presenceInfo xmlns:p15="http://schemas.microsoft.com/office/powerpoint/2012/main" userId="S-1-5-21-73586283-1343024091-725345543-1445" providerId="AD"/>
      </p:ext>
    </p:extLst>
  </p:cmAuthor>
  <p:cmAuthor id="2" name="lburgade" initials="lb" lastIdx="4" clrIdx="1">
    <p:extLst>
      <p:ext uri="{19B8F6BF-5375-455C-9EA6-DF929625EA0E}">
        <p15:presenceInfo xmlns:p15="http://schemas.microsoft.com/office/powerpoint/2012/main" userId="S::lburgade_opencommunities-consulting.fr#ext#@eygs.onmicrosoft.com::85b5d5c0-9448-4b89-b8a8-17641821dd44" providerId="AD"/>
      </p:ext>
    </p:extLst>
  </p:cmAuthor>
  <p:cmAuthor id="3" name="Marine Tournereau" initials="MT" lastIdx="25" clrIdx="2">
    <p:extLst>
      <p:ext uri="{19B8F6BF-5375-455C-9EA6-DF929625EA0E}">
        <p15:presenceInfo xmlns:p15="http://schemas.microsoft.com/office/powerpoint/2012/main" userId="S::Marine.Tournereau@fr.ey.com::451c9875-d185-4e87-8f12-db6c488319b8" providerId="AD"/>
      </p:ext>
    </p:extLst>
  </p:cmAuthor>
  <p:cmAuthor id="4" name="Clemence" initials="C" lastIdx="1" clrIdx="3">
    <p:extLst>
      <p:ext uri="{19B8F6BF-5375-455C-9EA6-DF929625EA0E}">
        <p15:presenceInfo xmlns:p15="http://schemas.microsoft.com/office/powerpoint/2012/main" userId="S::Clemence.Faucheux@fr.ey.com::51248fc4-6e80-4c6b-9c06-f81037094380" providerId="AD"/>
      </p:ext>
    </p:extLst>
  </p:cmAuthor>
  <p:cmAuthor id="5" name="Laura Cordurie" initials="LC" lastIdx="14" clrIdx="4">
    <p:extLst>
      <p:ext uri="{19B8F6BF-5375-455C-9EA6-DF929625EA0E}">
        <p15:presenceInfo xmlns:p15="http://schemas.microsoft.com/office/powerpoint/2012/main" userId="S::Laura.Cordurie@fr.ey.com::1c3f09b7-6acd-4a67-9383-84052246fccd" providerId="AD"/>
      </p:ext>
    </p:extLst>
  </p:cmAuthor>
  <p:cmAuthor id="6" name="Raphaelle Schweke" initials="RS" lastIdx="3" clrIdx="5">
    <p:extLst>
      <p:ext uri="{19B8F6BF-5375-455C-9EA6-DF929625EA0E}">
        <p15:presenceInfo xmlns:p15="http://schemas.microsoft.com/office/powerpoint/2012/main" userId="S::Raphaelle.Schweke@fr.ey.com::175c31e9-4010-4348-8970-cf852aa39d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643"/>
    <a:srgbClr val="7F7F7F"/>
    <a:srgbClr val="000000"/>
    <a:srgbClr val="9ABD63"/>
    <a:srgbClr val="95C294"/>
    <a:srgbClr val="BBD8BA"/>
    <a:srgbClr val="CADCAE"/>
    <a:srgbClr val="D3D80E"/>
    <a:srgbClr val="F2F2F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24A8566-2D28-4673-B2B0-A21A312DC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B07E3D-A351-4100-8C7E-56FCD36635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A37EE6BF-E299-4A1A-8922-3207F945EB33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7AAAB0-766E-4AB2-8229-46DD08939D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FEA5E8-D7AE-455C-8E6C-7057D25ECA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4C1E6F73-2D0A-4E17-9C46-CEF9EFCC5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A6C81BC8-32B1-46A2-9B06-2BC404EBD8B6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A2B1CD46-F3F3-4694-9587-8AF37F0DC0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34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1CD46-F3F3-4694-9587-8AF37F0DC0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89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Revoir les titres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1CD46-F3F3-4694-9587-8AF37F0DC0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1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emf"/><Relationship Id="rId7" Type="http://schemas.openxmlformats.org/officeDocument/2006/relationships/hyperlink" Target="http://www.monparcourshandicap.gouv.fr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our-les-personnes-agees.gouv.fr/" TargetMode="External"/><Relationship Id="rId5" Type="http://schemas.openxmlformats.org/officeDocument/2006/relationships/hyperlink" Target="https://protect-eu.mimecast.com/s/DJAGBfw48agdUr?domain=twitter.com" TargetMode="External"/><Relationship Id="rId4" Type="http://schemas.openxmlformats.org/officeDocument/2006/relationships/hyperlink" Target="http://www.cnsa.fr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5.xml"/><Relationship Id="rId7" Type="http://schemas.openxmlformats.org/officeDocument/2006/relationships/image" Target="../media/image1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11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17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D93BFC0-50E8-E34D-9D30-63A314F04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ED9FF11-03B0-9E4C-AFF3-E1AA4C9024BC}"/>
              </a:ext>
            </a:extLst>
          </p:cNvPr>
          <p:cNvGrpSpPr/>
          <p:nvPr userDrawn="1"/>
        </p:nvGrpSpPr>
        <p:grpSpPr>
          <a:xfrm>
            <a:off x="8072678" y="5572036"/>
            <a:ext cx="3781353" cy="773556"/>
            <a:chOff x="862072" y="2321867"/>
            <a:chExt cx="10823941" cy="2214265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1A394AD0-BA5A-1049-9456-AF42056FCC31}"/>
                </a:ext>
              </a:extLst>
            </p:cNvPr>
            <p:cNvCxnSpPr/>
            <p:nvPr userDrawn="1"/>
          </p:nvCxnSpPr>
          <p:spPr>
            <a:xfrm>
              <a:off x="5283540" y="2653290"/>
              <a:ext cx="0" cy="1842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717D4B6-73A8-884D-9F31-59F617188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-100000" contrast="-100000"/>
            </a:blip>
            <a:stretch>
              <a:fillRect/>
            </a:stretch>
          </p:blipFill>
          <p:spPr>
            <a:xfrm>
              <a:off x="862072" y="2321867"/>
              <a:ext cx="3417670" cy="221426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96A0094-078A-C345-99EA-3ECF967BF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59833" y="2543375"/>
              <a:ext cx="5826180" cy="1840806"/>
            </a:xfrm>
            <a:prstGeom prst="rect">
              <a:avLst/>
            </a:prstGeom>
          </p:spPr>
        </p:pic>
      </p:grp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1966912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50885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19F1E49-EFCF-6644-9486-DAEA25059A10}"/>
              </a:ext>
            </a:extLst>
          </p:cNvPr>
          <p:cNvCxnSpPr>
            <a:cxnSpLocks/>
          </p:cNvCxnSpPr>
          <p:nvPr userDrawn="1"/>
        </p:nvCxnSpPr>
        <p:spPr>
          <a:xfrm>
            <a:off x="3282978" y="4525496"/>
            <a:ext cx="1634462" cy="0"/>
          </a:xfrm>
          <a:prstGeom prst="line">
            <a:avLst/>
          </a:prstGeom>
          <a:ln w="889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4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40C8308-7532-4B49-B0AD-BA62D287C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57189" y="292755"/>
            <a:ext cx="696842" cy="70145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3A0631D0-1ABE-C145-985E-17C695B8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8132CDA-157F-CF40-BC52-BF80FA4BA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  <a:lvl2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2pPr>
            <a:lvl3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3pPr>
            <a:lvl4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4pPr>
            <a:lvl5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5A9D4A85-E1AF-0444-B7E7-B41E56CA8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92160B8-2A7A-8B4E-818E-FBD0AA04E8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691" y="994213"/>
            <a:ext cx="431974" cy="1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16682CC-31CE-1141-B7D6-7B34DD69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AB863-0B9C-6048-A16D-D788C881081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1418C92-2950-B04B-B949-4CAE1CF1A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019" y="290640"/>
            <a:ext cx="695053" cy="701459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267DB7E-6E61-3848-9805-C9B38400C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D1787BB-D0A9-EB4F-9591-EB07D4E97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691" y="994213"/>
            <a:ext cx="431974" cy="1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8ED4C8-0219-DC49-AAA2-6196668C59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4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6AF1364-E062-E34F-8BD7-E8D6C4AA2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32" y="988897"/>
            <a:ext cx="434581" cy="109296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2D9D7C3-9800-6D41-8B7C-B5375CEA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848D152-7790-A249-AF98-664D27C897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3D80E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  <a:lvl2pPr marL="800100" indent="-342900">
              <a:buClr>
                <a:srgbClr val="D3D80E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2pPr>
            <a:lvl3pPr marL="1257300" indent="-342900">
              <a:buClr>
                <a:srgbClr val="D3D80E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3pPr>
            <a:lvl4pPr marL="1657350" indent="-285750">
              <a:buClr>
                <a:srgbClr val="D3D80E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4pPr>
            <a:lvl5pPr marL="2114550" indent="-285750">
              <a:buClr>
                <a:srgbClr val="D3D80E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14A72C4-EDF0-A84E-80E7-3628F2EE9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5020" y="290641"/>
            <a:ext cx="695053" cy="698256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1BC2A4AD-6DEC-594B-A5F1-15F1537A7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2261169-0425-6843-AA79-AFF65C756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</p:spTree>
    <p:extLst>
      <p:ext uri="{BB962C8B-B14F-4D97-AF65-F5344CB8AC3E}">
        <p14:creationId xmlns:p14="http://schemas.microsoft.com/office/powerpoint/2010/main" val="55759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43A5FEC6-5B76-3949-AE43-4E3A7A05AAB6}"/>
              </a:ext>
            </a:extLst>
          </p:cNvPr>
          <p:cNvGrpSpPr/>
          <p:nvPr userDrawn="1"/>
        </p:nvGrpSpPr>
        <p:grpSpPr>
          <a:xfrm>
            <a:off x="2089973" y="1966342"/>
            <a:ext cx="8281892" cy="1678920"/>
            <a:chOff x="1075432" y="2235815"/>
            <a:chExt cx="11771652" cy="238637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18D05E5-38D3-9A4D-9825-C187F21B1FE1}"/>
                </a:ext>
              </a:extLst>
            </p:cNvPr>
            <p:cNvGrpSpPr/>
            <p:nvPr userDrawn="1"/>
          </p:nvGrpSpPr>
          <p:grpSpPr>
            <a:xfrm>
              <a:off x="1075432" y="2235815"/>
              <a:ext cx="4735013" cy="2386370"/>
              <a:chOff x="1348369" y="2272130"/>
              <a:chExt cx="4590903" cy="231374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2D958094-BB44-B84B-A1B5-8032FEB7BC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348369" y="2272130"/>
                <a:ext cx="3548640" cy="2313740"/>
              </a:xfrm>
              <a:prstGeom prst="rect">
                <a:avLst/>
              </a:prstGeom>
            </p:spPr>
          </p:pic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C5456C92-20BE-2748-B78C-B4645102D84D}"/>
                  </a:ext>
                </a:extLst>
              </p:cNvPr>
              <p:cNvCxnSpPr/>
              <p:nvPr userDrawn="1"/>
            </p:nvCxnSpPr>
            <p:spPr>
              <a:xfrm>
                <a:off x="5939272" y="2616254"/>
                <a:ext cx="0" cy="191350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F19180F-5D87-7A43-A306-F34254F2C4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9622" y="2471918"/>
              <a:ext cx="6397462" cy="202130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86009BA-E80E-5046-9ACC-9DF359E62C76}"/>
              </a:ext>
            </a:extLst>
          </p:cNvPr>
          <p:cNvSpPr/>
          <p:nvPr userDrawn="1"/>
        </p:nvSpPr>
        <p:spPr>
          <a:xfrm>
            <a:off x="2018544" y="4084214"/>
            <a:ext cx="4339078" cy="8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2000" b="0">
                <a:latin typeface="Info Text Offc" panose="020B0504030101020102" pitchFamily="34" charset="77"/>
                <a:cs typeface="Info Text Offc" panose="020B0504030101020102" pitchFamily="34" charset="77"/>
              </a:rPr>
              <a:t>66, avenue du Maine     </a:t>
            </a:r>
          </a:p>
          <a:p>
            <a:pPr algn="l">
              <a:lnSpc>
                <a:spcPct val="130000"/>
              </a:lnSpc>
            </a:pPr>
            <a:r>
              <a:rPr lang="fr-FR" sz="2000" b="0">
                <a:latin typeface="Info Text Offc" panose="020B0504030101020102" pitchFamily="34" charset="77"/>
                <a:cs typeface="Info Text Offc" panose="020B0504030101020102" pitchFamily="34" charset="77"/>
              </a:rPr>
              <a:t>75682 Paris cedex 14</a:t>
            </a:r>
            <a:endParaRPr lang="fr-FR" sz="2000" b="0" u="sng">
              <a:latin typeface="Info Text Offc" panose="020B0504030101020102" pitchFamily="34" charset="77"/>
              <a:cs typeface="Info Text Offc" panose="020B0504030101020102" pitchFamily="34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82D5B-7E03-914E-BF2D-BEFA64354FC0}"/>
              </a:ext>
            </a:extLst>
          </p:cNvPr>
          <p:cNvSpPr/>
          <p:nvPr userDrawn="1"/>
        </p:nvSpPr>
        <p:spPr>
          <a:xfrm>
            <a:off x="5926576" y="3941067"/>
            <a:ext cx="4246880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800" b="0" u="sng">
                <a:latin typeface="Info Text Offc" panose="020B0504030101020102" pitchFamily="34" charset="77"/>
                <a:cs typeface="Info Text Offc" panose="020B0504030101020102" pitchFamily="34" charset="77"/>
                <a:hlinkClick r:id="rId4"/>
              </a:rPr>
              <a:t>www.cnsa.fr</a:t>
            </a:r>
            <a:r>
              <a:rPr lang="fr-FR" sz="1800" b="0" u="none">
                <a:latin typeface="Info Text Offc" panose="020B0504030101020102" pitchFamily="34" charset="77"/>
                <a:cs typeface="Info Text Offc" panose="020B0504030101020102" pitchFamily="34" charset="77"/>
              </a:rPr>
              <a:t>             </a:t>
            </a:r>
            <a:r>
              <a:rPr lang="fr-FR" sz="1800" b="0" u="sng">
                <a:latin typeface="Info Text Offc" panose="020B0504030101020102" pitchFamily="34" charset="77"/>
                <a:cs typeface="Info Text Offc" panose="020B0504030101020102" pitchFamily="34" charset="77"/>
                <a:hlinkClick r:id="rId5"/>
              </a:rPr>
              <a:t>@CNSA_actu</a:t>
            </a:r>
            <a:endParaRPr lang="fr-FR" sz="1800" b="0">
              <a:latin typeface="Info Text Offc" panose="020B0504030101020102" pitchFamily="34" charset="77"/>
              <a:cs typeface="Info Text Offc" panose="020B0504030101020102" pitchFamily="34" charset="77"/>
            </a:endParaRPr>
          </a:p>
          <a:p>
            <a:pPr algn="l">
              <a:lnSpc>
                <a:spcPct val="130000"/>
              </a:lnSpc>
            </a:pPr>
            <a:r>
              <a:rPr lang="fr-FR" sz="18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www.pour-les-personnes-agees.gouv.fr</a:t>
            </a:r>
            <a:r>
              <a:rPr lang="fr-FR" sz="18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www.monparcourshandicap.gouv.fr</a:t>
            </a:r>
            <a:endParaRPr lang="fr-FR" sz="1800" b="0">
              <a:latin typeface="Info Text Offc" panose="020B0504030101020102" pitchFamily="34" charset="77"/>
              <a:cs typeface="Info Text Offc" panose="020B0504030101020102" pitchFamily="34" charset="77"/>
            </a:endParaRPr>
          </a:p>
        </p:txBody>
      </p:sp>
      <p:pic>
        <p:nvPicPr>
          <p:cNvPr id="20" name="Image 19" descr="TWITTER.png">
            <a:extLst>
              <a:ext uri="{FF2B5EF4-FFF2-40B4-BE49-F238E27FC236}">
                <a16:creationId xmlns:a16="http://schemas.microsoft.com/office/drawing/2014/main" id="{CE8F9C6B-EBC6-5447-8F1F-B02CFEAE87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91" y="4083654"/>
            <a:ext cx="282738" cy="2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Y-P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C200AC8-F49A-4FA5-9388-16A497419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31007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C200AC8-F49A-4FA5-9388-16A497419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726832" y="1414245"/>
            <a:ext cx="2654439" cy="745281"/>
            <a:chOff x="590551" y="2521676"/>
            <a:chExt cx="2156731" cy="745281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590551" y="2521676"/>
              <a:ext cx="122226" cy="74528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2625056" y="2521676"/>
              <a:ext cx="122226" cy="74528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90551" y="2550334"/>
              <a:ext cx="215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646464"/>
                  </a:solidFill>
                  <a:cs typeface="Arial"/>
                </a:rPr>
                <a:t>Agenda</a:t>
              </a:r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698269"/>
            <a:ext cx="12192000" cy="415636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6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5" y="1441"/>
          <a:ext cx="1855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5" y="1441"/>
                        <a:ext cx="1855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gray">
          <a:xfrm>
            <a:off x="1" y="1"/>
            <a:ext cx="185402" cy="144015"/>
          </a:xfrm>
          <a:prstGeom prst="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/>
            <a:tailEnd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828519" eaLnBrk="1" fontAlgn="auto">
              <a:lnSpc>
                <a:spcPts val="2391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solidFill>
                <a:srgbClr val="FFFFFF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12192000" cy="6858000"/>
          </a:xfrm>
          <a:prstGeom prst="rect">
            <a:avLst/>
          </a:prstGeom>
        </p:spPr>
      </p:pic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04984" y="1500446"/>
            <a:ext cx="3163719" cy="417928"/>
          </a:xfrm>
          <a:prstGeom prst="rect">
            <a:avLst/>
          </a:prstGeom>
        </p:spPr>
        <p:txBody>
          <a:bodyPr/>
          <a:lstStyle>
            <a:lvl1pPr>
              <a:lnSpc>
                <a:spcPts val="2391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Better question</a:t>
            </a:r>
            <a:endParaRPr lang="en-GB" noProof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88694" y="652715"/>
            <a:ext cx="3842363" cy="2582626"/>
            <a:chOff x="606425" y="620713"/>
            <a:chExt cx="3721100" cy="3136900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93027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6064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606425" y="620713"/>
              <a:ext cx="3721100" cy="3136900"/>
            </a:xfrm>
            <a:custGeom>
              <a:avLst/>
              <a:gdLst>
                <a:gd name="T0" fmla="*/ 0 w 2344"/>
                <a:gd name="T1" fmla="*/ 414 h 1976"/>
                <a:gd name="T2" fmla="*/ 0 w 2344"/>
                <a:gd name="T3" fmla="*/ 1772 h 1976"/>
                <a:gd name="T4" fmla="*/ 110 w 2344"/>
                <a:gd name="T5" fmla="*/ 1772 h 1976"/>
                <a:gd name="T6" fmla="*/ 110 w 2344"/>
                <a:gd name="T7" fmla="*/ 506 h 1976"/>
                <a:gd name="T8" fmla="*/ 2234 w 2344"/>
                <a:gd name="T9" fmla="*/ 132 h 1976"/>
                <a:gd name="T10" fmla="*/ 2234 w 2344"/>
                <a:gd name="T11" fmla="*/ 1866 h 1976"/>
                <a:gd name="T12" fmla="*/ 612 w 2344"/>
                <a:gd name="T13" fmla="*/ 1866 h 1976"/>
                <a:gd name="T14" fmla="*/ 612 w 2344"/>
                <a:gd name="T15" fmla="*/ 1976 h 1976"/>
                <a:gd name="T16" fmla="*/ 2344 w 2344"/>
                <a:gd name="T17" fmla="*/ 1976 h 1976"/>
                <a:gd name="T18" fmla="*/ 2344 w 2344"/>
                <a:gd name="T19" fmla="*/ 0 h 1976"/>
                <a:gd name="T20" fmla="*/ 0 w 2344"/>
                <a:gd name="T21" fmla="*/ 414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1976">
                  <a:moveTo>
                    <a:pt x="0" y="414"/>
                  </a:moveTo>
                  <a:lnTo>
                    <a:pt x="0" y="1772"/>
                  </a:lnTo>
                  <a:lnTo>
                    <a:pt x="110" y="1772"/>
                  </a:lnTo>
                  <a:lnTo>
                    <a:pt x="110" y="506"/>
                  </a:lnTo>
                  <a:lnTo>
                    <a:pt x="2234" y="132"/>
                  </a:lnTo>
                  <a:lnTo>
                    <a:pt x="2234" y="1866"/>
                  </a:lnTo>
                  <a:lnTo>
                    <a:pt x="612" y="1866"/>
                  </a:lnTo>
                  <a:lnTo>
                    <a:pt x="612" y="1976"/>
                  </a:lnTo>
                  <a:lnTo>
                    <a:pt x="2344" y="1976"/>
                  </a:lnTo>
                  <a:lnTo>
                    <a:pt x="2344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2541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</p:grpSp>
      <p:sp>
        <p:nvSpPr>
          <p:cNvPr id="8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13255" y="2150435"/>
            <a:ext cx="3155447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en-GB" sz="1594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81502" rtl="0" eaLnBrk="1" fontAlgn="base" latinLnBrk="0" hangingPunct="1">
              <a:lnSpc>
                <a:spcPts val="239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9" name="Picture 1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332" y="5143765"/>
            <a:ext cx="1282473" cy="1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4668E-A75C-4DA3-860B-DF90D593E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0026EA-8FF1-45B2-BF00-62C585FB0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3D658-003E-4AC3-89FF-34E9F52C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 Titre – p.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79FF4-EEA7-490F-91C0-64B7889B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EF449-DFE9-4035-BCA9-F710DDC7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A0C3-0D45-4A6E-82F7-24410042686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FAB5F-FD28-494A-BFB3-CBFE6B29442A}"/>
              </a:ext>
            </a:extLst>
          </p:cNvPr>
          <p:cNvSpPr/>
          <p:nvPr userDrawn="1"/>
        </p:nvSpPr>
        <p:spPr bwMode="auto">
          <a:xfrm>
            <a:off x="0" y="0"/>
            <a:ext cx="5516808" cy="6858000"/>
          </a:xfrm>
          <a:prstGeom prst="rect">
            <a:avLst/>
          </a:prstGeom>
          <a:solidFill>
            <a:srgbClr val="404040">
              <a:alpha val="64706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 fontAlgn="base">
              <a:lnSpc>
                <a:spcPts val="1270"/>
              </a:lnSpc>
              <a:spcBef>
                <a:spcPct val="0"/>
              </a:spcBef>
              <a:spcAft>
                <a:spcPct val="0"/>
              </a:spcAft>
            </a:pPr>
            <a:endParaRPr lang="fr-FR" sz="998">
              <a:latin typeface="EYInterstate Regula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B670C-3662-40E4-96CA-2472BDC4F4C8}"/>
              </a:ext>
            </a:extLst>
          </p:cNvPr>
          <p:cNvSpPr txBox="1"/>
          <p:nvPr userDrawn="1"/>
        </p:nvSpPr>
        <p:spPr>
          <a:xfrm>
            <a:off x="5747657" y="6161314"/>
            <a:ext cx="5312229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fr-FR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carried out with funding by the European Union via the Technical Support Instrument, in cooperation with the Directorate-General for Structural Reform Support of the European Commission ”</a:t>
            </a:r>
            <a:endParaRPr lang="fr-FR" sz="1200" kern="120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0247D-4057-47D5-803B-807678994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2113" y="4206082"/>
            <a:ext cx="2611211" cy="1872343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D82FFCE-244B-451A-881D-B17E582E6832}"/>
              </a:ext>
            </a:extLst>
          </p:cNvPr>
          <p:cNvGrpSpPr/>
          <p:nvPr userDrawn="1"/>
        </p:nvGrpSpPr>
        <p:grpSpPr>
          <a:xfrm>
            <a:off x="6501225" y="388616"/>
            <a:ext cx="3935866" cy="941420"/>
            <a:chOff x="1152827" y="2373908"/>
            <a:chExt cx="10409254" cy="211018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FCE8F1C-37C4-449D-82C0-DD742AF29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52827" y="2373908"/>
              <a:ext cx="3236437" cy="2110183"/>
            </a:xfrm>
            <a:prstGeom prst="rect">
              <a:avLst/>
            </a:prstGeom>
          </p:spPr>
        </p:pic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3DC9B8E-59F7-49B0-A89A-92D524A31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9831" y="2687757"/>
              <a:ext cx="0" cy="17451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A841507-0B37-4BCB-B9C2-3549BA1C3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905032" y="2582686"/>
              <a:ext cx="5657049" cy="1787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54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/>
              <a:t>Click to edit Master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1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2576816"/>
              </p:ext>
            </p:extLst>
          </p:nvPr>
        </p:nvGraphicFramePr>
        <p:xfrm>
          <a:off x="1812" y="1441"/>
          <a:ext cx="1809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iapositive think-cell" r:id="rId4" imgW="530" imgH="531" progId="TCLayout.ActiveDocument.1">
                  <p:embed/>
                </p:oleObj>
              </mc:Choice>
              <mc:Fallback>
                <p:oleObj name="Diapositive think-cell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1"/>
                        <a:ext cx="1809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79" y="275038"/>
            <a:ext cx="9916862" cy="6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82703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fr-FR" sz="1600" b="1" dirty="0" smtClean="0">
                <a:solidFill>
                  <a:srgbClr val="7F7E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3" y="1310614"/>
            <a:ext cx="11037278" cy="49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EYInterstate Light" pitchFamily="2" charset="0"/>
              <a:buChar char=" 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8623" indent="-167519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 3" pitchFamily="18" charset="2"/>
              <a:buChar char="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1966" indent="-183344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EYInterstate" pitchFamily="2" charset="0"/>
              <a:buChar char="−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698" indent="-146413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itchFamily="34" charset="0"/>
              <a:buChar char="•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SzPct val="75000"/>
              <a:defRPr lang="fr-FR" sz="1361" kern="120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4" name="Parallelogram 9"/>
          <p:cNvSpPr/>
          <p:nvPr userDrawn="1"/>
        </p:nvSpPr>
        <p:spPr>
          <a:xfrm>
            <a:off x="631016" y="435734"/>
            <a:ext cx="790031" cy="432000"/>
          </a:xfrm>
          <a:prstGeom prst="rect">
            <a:avLst/>
          </a:prstGeom>
          <a:solidFill>
            <a:srgbClr val="7F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fr-FR" sz="1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16" name="Connecteur droit 15"/>
          <p:cNvCxnSpPr/>
          <p:nvPr userDrawn="1"/>
        </p:nvCxnSpPr>
        <p:spPr bwMode="auto">
          <a:xfrm>
            <a:off x="615389" y="974086"/>
            <a:ext cx="11057156" cy="0"/>
          </a:xfrm>
          <a:prstGeom prst="line">
            <a:avLst/>
          </a:prstGeom>
          <a:noFill/>
          <a:ln w="6350" cap="flat" cmpd="sng" algn="ctr">
            <a:solidFill>
              <a:srgbClr val="FFD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arallelogram 9"/>
          <p:cNvSpPr/>
          <p:nvPr userDrawn="1"/>
        </p:nvSpPr>
        <p:spPr>
          <a:xfrm>
            <a:off x="-5603" y="947"/>
            <a:ext cx="620985" cy="432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fr-FR" sz="1724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5466" y="434975"/>
            <a:ext cx="804985" cy="4333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65773" indent="-265773" algn="ctr">
              <a:tabLst>
                <a:tab pos="406565" algn="l"/>
              </a:tabLst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346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Y-P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C200AC8-F49A-4FA5-9388-16A497419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8985754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C200AC8-F49A-4FA5-9388-16A497419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726832" y="1414245"/>
            <a:ext cx="2654439" cy="745281"/>
            <a:chOff x="590551" y="2521676"/>
            <a:chExt cx="2156731" cy="745281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590551" y="2521676"/>
              <a:ext cx="122226" cy="74528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2625056" y="2521676"/>
              <a:ext cx="122226" cy="74528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90551" y="2550334"/>
              <a:ext cx="215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646464"/>
                  </a:solidFill>
                  <a:cs typeface="Arial"/>
                </a:rPr>
                <a:t>Agenda</a:t>
              </a:r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698269"/>
            <a:ext cx="12192000" cy="415636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E277FFD-0FEB-3742-8657-36DD863E15FC}"/>
              </a:ext>
            </a:extLst>
          </p:cNvPr>
          <p:cNvGrpSpPr/>
          <p:nvPr userDrawn="1"/>
        </p:nvGrpSpPr>
        <p:grpSpPr>
          <a:xfrm>
            <a:off x="8072678" y="5572036"/>
            <a:ext cx="3781353" cy="773556"/>
            <a:chOff x="862072" y="2321867"/>
            <a:chExt cx="10823941" cy="2214265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187A00B3-319C-FF48-8442-DF02E375188F}"/>
                </a:ext>
              </a:extLst>
            </p:cNvPr>
            <p:cNvCxnSpPr/>
            <p:nvPr userDrawn="1"/>
          </p:nvCxnSpPr>
          <p:spPr>
            <a:xfrm>
              <a:off x="5283540" y="2653290"/>
              <a:ext cx="0" cy="18428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4FB7C6D-49D0-7E4B-8B40-B78B468DB2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100000" contrast="-100000"/>
            </a:blip>
            <a:stretch>
              <a:fillRect/>
            </a:stretch>
          </p:blipFill>
          <p:spPr>
            <a:xfrm>
              <a:off x="862072" y="2321867"/>
              <a:ext cx="3417670" cy="221426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A3F20BBA-FDCB-0247-BAF8-FB4B8F824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100000"/>
            </a:blip>
            <a:stretch>
              <a:fillRect/>
            </a:stretch>
          </p:blipFill>
          <p:spPr>
            <a:xfrm>
              <a:off x="5859833" y="2543375"/>
              <a:ext cx="5826180" cy="1840806"/>
            </a:xfrm>
            <a:prstGeom prst="rect">
              <a:avLst/>
            </a:prstGeom>
          </p:spPr>
        </p:pic>
      </p:grp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D93BFC0-50E8-E34D-9D30-63A314F04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1966912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68133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19F1E49-EFCF-6644-9486-DAEA25059A10}"/>
              </a:ext>
            </a:extLst>
          </p:cNvPr>
          <p:cNvCxnSpPr>
            <a:cxnSpLocks/>
          </p:cNvCxnSpPr>
          <p:nvPr userDrawn="1"/>
        </p:nvCxnSpPr>
        <p:spPr>
          <a:xfrm>
            <a:off x="3282978" y="4525496"/>
            <a:ext cx="1634462" cy="0"/>
          </a:xfrm>
          <a:prstGeom prst="line">
            <a:avLst/>
          </a:prstGeom>
          <a:ln w="889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7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5" y="1441"/>
          <a:ext cx="1855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5" y="1441"/>
                        <a:ext cx="1855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gray">
          <a:xfrm>
            <a:off x="1" y="1"/>
            <a:ext cx="185402" cy="144015"/>
          </a:xfrm>
          <a:prstGeom prst="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/>
            <a:tailEnd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828519" eaLnBrk="1" fontAlgn="auto">
              <a:lnSpc>
                <a:spcPts val="2391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solidFill>
                <a:srgbClr val="FFFFFF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12192000" cy="6858000"/>
          </a:xfrm>
          <a:prstGeom prst="rect">
            <a:avLst/>
          </a:prstGeom>
        </p:spPr>
      </p:pic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04984" y="1500446"/>
            <a:ext cx="3163719" cy="417928"/>
          </a:xfrm>
          <a:prstGeom prst="rect">
            <a:avLst/>
          </a:prstGeom>
        </p:spPr>
        <p:txBody>
          <a:bodyPr/>
          <a:lstStyle>
            <a:lvl1pPr>
              <a:lnSpc>
                <a:spcPts val="2391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Better question</a:t>
            </a:r>
            <a:endParaRPr lang="en-GB" noProof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88694" y="652715"/>
            <a:ext cx="3842363" cy="2582626"/>
            <a:chOff x="606425" y="620713"/>
            <a:chExt cx="3721100" cy="3136900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93027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6064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606425" y="620713"/>
              <a:ext cx="3721100" cy="3136900"/>
            </a:xfrm>
            <a:custGeom>
              <a:avLst/>
              <a:gdLst>
                <a:gd name="T0" fmla="*/ 0 w 2344"/>
                <a:gd name="T1" fmla="*/ 414 h 1976"/>
                <a:gd name="T2" fmla="*/ 0 w 2344"/>
                <a:gd name="T3" fmla="*/ 1772 h 1976"/>
                <a:gd name="T4" fmla="*/ 110 w 2344"/>
                <a:gd name="T5" fmla="*/ 1772 h 1976"/>
                <a:gd name="T6" fmla="*/ 110 w 2344"/>
                <a:gd name="T7" fmla="*/ 506 h 1976"/>
                <a:gd name="T8" fmla="*/ 2234 w 2344"/>
                <a:gd name="T9" fmla="*/ 132 h 1976"/>
                <a:gd name="T10" fmla="*/ 2234 w 2344"/>
                <a:gd name="T11" fmla="*/ 1866 h 1976"/>
                <a:gd name="T12" fmla="*/ 612 w 2344"/>
                <a:gd name="T13" fmla="*/ 1866 h 1976"/>
                <a:gd name="T14" fmla="*/ 612 w 2344"/>
                <a:gd name="T15" fmla="*/ 1976 h 1976"/>
                <a:gd name="T16" fmla="*/ 2344 w 2344"/>
                <a:gd name="T17" fmla="*/ 1976 h 1976"/>
                <a:gd name="T18" fmla="*/ 2344 w 2344"/>
                <a:gd name="T19" fmla="*/ 0 h 1976"/>
                <a:gd name="T20" fmla="*/ 0 w 2344"/>
                <a:gd name="T21" fmla="*/ 414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1976">
                  <a:moveTo>
                    <a:pt x="0" y="414"/>
                  </a:moveTo>
                  <a:lnTo>
                    <a:pt x="0" y="1772"/>
                  </a:lnTo>
                  <a:lnTo>
                    <a:pt x="110" y="1772"/>
                  </a:lnTo>
                  <a:lnTo>
                    <a:pt x="110" y="506"/>
                  </a:lnTo>
                  <a:lnTo>
                    <a:pt x="2234" y="132"/>
                  </a:lnTo>
                  <a:lnTo>
                    <a:pt x="2234" y="1866"/>
                  </a:lnTo>
                  <a:lnTo>
                    <a:pt x="612" y="1866"/>
                  </a:lnTo>
                  <a:lnTo>
                    <a:pt x="612" y="1976"/>
                  </a:lnTo>
                  <a:lnTo>
                    <a:pt x="2344" y="1976"/>
                  </a:lnTo>
                  <a:lnTo>
                    <a:pt x="2344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2541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</p:grpSp>
      <p:sp>
        <p:nvSpPr>
          <p:cNvPr id="8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13255" y="2150435"/>
            <a:ext cx="3155447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en-GB" sz="1594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81502" rtl="0" eaLnBrk="1" fontAlgn="base" latinLnBrk="0" hangingPunct="1">
              <a:lnSpc>
                <a:spcPts val="239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9" name="Picture 1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332" y="5143765"/>
            <a:ext cx="1282473" cy="1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4668E-A75C-4DA3-860B-DF90D593E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0026EA-8FF1-45B2-BF00-62C585FB0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3D658-003E-4AC3-89FF-34E9F52C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 Titre – p.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79FF4-EEA7-490F-91C0-64B7889B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EF449-DFE9-4035-BCA9-F710DDC7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A0C3-0D45-4A6E-82F7-24410042686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FAB5F-FD28-494A-BFB3-CBFE6B29442A}"/>
              </a:ext>
            </a:extLst>
          </p:cNvPr>
          <p:cNvSpPr/>
          <p:nvPr userDrawn="1"/>
        </p:nvSpPr>
        <p:spPr bwMode="auto">
          <a:xfrm>
            <a:off x="0" y="0"/>
            <a:ext cx="5516808" cy="6858000"/>
          </a:xfrm>
          <a:prstGeom prst="rect">
            <a:avLst/>
          </a:prstGeom>
          <a:solidFill>
            <a:srgbClr val="404040">
              <a:alpha val="64706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 fontAlgn="base">
              <a:lnSpc>
                <a:spcPts val="1270"/>
              </a:lnSpc>
              <a:spcBef>
                <a:spcPct val="0"/>
              </a:spcBef>
              <a:spcAft>
                <a:spcPct val="0"/>
              </a:spcAft>
            </a:pPr>
            <a:endParaRPr lang="fr-FR" sz="998">
              <a:latin typeface="EYInterstate Regula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B670C-3662-40E4-96CA-2472BDC4F4C8}"/>
              </a:ext>
            </a:extLst>
          </p:cNvPr>
          <p:cNvSpPr txBox="1"/>
          <p:nvPr userDrawn="1"/>
        </p:nvSpPr>
        <p:spPr>
          <a:xfrm>
            <a:off x="5747657" y="6161314"/>
            <a:ext cx="5312229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fr-FR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carried out with funding by the European Union via the Technical Support Instrument, in cooperation with the Directorate-General for Structural Reform Support of the European Commission ”</a:t>
            </a:r>
            <a:endParaRPr lang="fr-FR" sz="1200" kern="120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0247D-4057-47D5-803B-807678994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2113" y="4206082"/>
            <a:ext cx="2611211" cy="1872343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D82FFCE-244B-451A-881D-B17E582E6832}"/>
              </a:ext>
            </a:extLst>
          </p:cNvPr>
          <p:cNvGrpSpPr/>
          <p:nvPr userDrawn="1"/>
        </p:nvGrpSpPr>
        <p:grpSpPr>
          <a:xfrm>
            <a:off x="6501225" y="388616"/>
            <a:ext cx="3935866" cy="941420"/>
            <a:chOff x="1152827" y="2373908"/>
            <a:chExt cx="10409254" cy="211018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FCE8F1C-37C4-449D-82C0-DD742AF29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52827" y="2373908"/>
              <a:ext cx="3236437" cy="2110183"/>
            </a:xfrm>
            <a:prstGeom prst="rect">
              <a:avLst/>
            </a:prstGeom>
          </p:spPr>
        </p:pic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3DC9B8E-59F7-49B0-A89A-92D524A31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9831" y="2687757"/>
              <a:ext cx="0" cy="17451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A841507-0B37-4BCB-B9C2-3549BA1C3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905032" y="2582686"/>
              <a:ext cx="5657049" cy="1787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98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 Titre – p.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072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/>
              <a:t>Click to edit Master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9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629204"/>
              </p:ext>
            </p:extLst>
          </p:nvPr>
        </p:nvGraphicFramePr>
        <p:xfrm>
          <a:off x="1812" y="1441"/>
          <a:ext cx="1809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Diapositive think-cell" r:id="rId4" imgW="530" imgH="531" progId="TCLayout.ActiveDocument.1">
                  <p:embed/>
                </p:oleObj>
              </mc:Choice>
              <mc:Fallback>
                <p:oleObj name="Diapositive think-cell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1"/>
                        <a:ext cx="1809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79" y="275038"/>
            <a:ext cx="9916862" cy="6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82703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fr-FR" sz="1600" b="1" dirty="0" smtClean="0">
                <a:solidFill>
                  <a:srgbClr val="7F7E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3" y="1310614"/>
            <a:ext cx="11037278" cy="49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EYInterstate Light" pitchFamily="2" charset="0"/>
              <a:buChar char=" 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8623" indent="-167519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 3" pitchFamily="18" charset="2"/>
              <a:buChar char="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1966" indent="-183344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EYInterstate" pitchFamily="2" charset="0"/>
              <a:buChar char="−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698" indent="-146413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itchFamily="34" charset="0"/>
              <a:buChar char="•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SzPct val="75000"/>
              <a:defRPr lang="fr-FR" sz="1361" kern="120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4" name="Parallelogram 9"/>
          <p:cNvSpPr/>
          <p:nvPr userDrawn="1"/>
        </p:nvSpPr>
        <p:spPr>
          <a:xfrm>
            <a:off x="631016" y="435734"/>
            <a:ext cx="790031" cy="432000"/>
          </a:xfrm>
          <a:prstGeom prst="rect">
            <a:avLst/>
          </a:prstGeom>
          <a:solidFill>
            <a:srgbClr val="7F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fr-FR" sz="1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16" name="Connecteur droit 15"/>
          <p:cNvCxnSpPr/>
          <p:nvPr userDrawn="1"/>
        </p:nvCxnSpPr>
        <p:spPr bwMode="auto">
          <a:xfrm>
            <a:off x="615389" y="974086"/>
            <a:ext cx="11057156" cy="0"/>
          </a:xfrm>
          <a:prstGeom prst="line">
            <a:avLst/>
          </a:prstGeom>
          <a:noFill/>
          <a:ln w="6350" cap="flat" cmpd="sng" algn="ctr">
            <a:solidFill>
              <a:srgbClr val="FFD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arallelogram 9"/>
          <p:cNvSpPr/>
          <p:nvPr userDrawn="1"/>
        </p:nvSpPr>
        <p:spPr>
          <a:xfrm>
            <a:off x="-5603" y="947"/>
            <a:ext cx="620985" cy="432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fr-FR" sz="1724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5466" y="434975"/>
            <a:ext cx="804985" cy="4333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65773" indent="-265773" algn="ctr">
              <a:tabLst>
                <a:tab pos="406565" algn="l"/>
              </a:tabLst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27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Y-P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C200AC8-F49A-4FA5-9388-16A497419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2086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C200AC8-F49A-4FA5-9388-16A497419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726832" y="1414245"/>
            <a:ext cx="2654439" cy="745281"/>
            <a:chOff x="590551" y="2521676"/>
            <a:chExt cx="2156731" cy="745281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590551" y="2521676"/>
              <a:ext cx="122226" cy="74528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2625056" y="2521676"/>
              <a:ext cx="122226" cy="74528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90551" y="2550334"/>
              <a:ext cx="215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646464"/>
                  </a:solidFill>
                  <a:cs typeface="Arial"/>
                </a:rPr>
                <a:t>Agenda</a:t>
              </a:r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698269"/>
            <a:ext cx="12192000" cy="415636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914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5" y="1441"/>
          <a:ext cx="1855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5" y="1441"/>
                        <a:ext cx="1855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gray">
          <a:xfrm>
            <a:off x="1" y="1"/>
            <a:ext cx="185402" cy="144015"/>
          </a:xfrm>
          <a:prstGeom prst="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/>
            <a:tailEnd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828519" eaLnBrk="1" fontAlgn="auto">
              <a:lnSpc>
                <a:spcPts val="2391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solidFill>
                <a:srgbClr val="FFFFFF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12192000" cy="6858000"/>
          </a:xfrm>
          <a:prstGeom prst="rect">
            <a:avLst/>
          </a:prstGeom>
        </p:spPr>
      </p:pic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04984" y="1500446"/>
            <a:ext cx="3163719" cy="417928"/>
          </a:xfrm>
          <a:prstGeom prst="rect">
            <a:avLst/>
          </a:prstGeom>
        </p:spPr>
        <p:txBody>
          <a:bodyPr/>
          <a:lstStyle>
            <a:lvl1pPr>
              <a:lnSpc>
                <a:spcPts val="2391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Better question</a:t>
            </a:r>
            <a:endParaRPr lang="en-GB" noProof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88694" y="652715"/>
            <a:ext cx="3842363" cy="2582626"/>
            <a:chOff x="606425" y="620713"/>
            <a:chExt cx="3721100" cy="3136900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93027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6064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606425" y="620713"/>
              <a:ext cx="3721100" cy="3136900"/>
            </a:xfrm>
            <a:custGeom>
              <a:avLst/>
              <a:gdLst>
                <a:gd name="T0" fmla="*/ 0 w 2344"/>
                <a:gd name="T1" fmla="*/ 414 h 1976"/>
                <a:gd name="T2" fmla="*/ 0 w 2344"/>
                <a:gd name="T3" fmla="*/ 1772 h 1976"/>
                <a:gd name="T4" fmla="*/ 110 w 2344"/>
                <a:gd name="T5" fmla="*/ 1772 h 1976"/>
                <a:gd name="T6" fmla="*/ 110 w 2344"/>
                <a:gd name="T7" fmla="*/ 506 h 1976"/>
                <a:gd name="T8" fmla="*/ 2234 w 2344"/>
                <a:gd name="T9" fmla="*/ 132 h 1976"/>
                <a:gd name="T10" fmla="*/ 2234 w 2344"/>
                <a:gd name="T11" fmla="*/ 1866 h 1976"/>
                <a:gd name="T12" fmla="*/ 612 w 2344"/>
                <a:gd name="T13" fmla="*/ 1866 h 1976"/>
                <a:gd name="T14" fmla="*/ 612 w 2344"/>
                <a:gd name="T15" fmla="*/ 1976 h 1976"/>
                <a:gd name="T16" fmla="*/ 2344 w 2344"/>
                <a:gd name="T17" fmla="*/ 1976 h 1976"/>
                <a:gd name="T18" fmla="*/ 2344 w 2344"/>
                <a:gd name="T19" fmla="*/ 0 h 1976"/>
                <a:gd name="T20" fmla="*/ 0 w 2344"/>
                <a:gd name="T21" fmla="*/ 414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1976">
                  <a:moveTo>
                    <a:pt x="0" y="414"/>
                  </a:moveTo>
                  <a:lnTo>
                    <a:pt x="0" y="1772"/>
                  </a:lnTo>
                  <a:lnTo>
                    <a:pt x="110" y="1772"/>
                  </a:lnTo>
                  <a:lnTo>
                    <a:pt x="110" y="506"/>
                  </a:lnTo>
                  <a:lnTo>
                    <a:pt x="2234" y="132"/>
                  </a:lnTo>
                  <a:lnTo>
                    <a:pt x="2234" y="1866"/>
                  </a:lnTo>
                  <a:lnTo>
                    <a:pt x="612" y="1866"/>
                  </a:lnTo>
                  <a:lnTo>
                    <a:pt x="612" y="1976"/>
                  </a:lnTo>
                  <a:lnTo>
                    <a:pt x="2344" y="1976"/>
                  </a:lnTo>
                  <a:lnTo>
                    <a:pt x="2344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2541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09800" fontAlgn="base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74">
                <a:solidFill>
                  <a:srgbClr val="010024"/>
                </a:solidFill>
                <a:latin typeface="EYInterstate Regular" pitchFamily="2" charset="0"/>
              </a:endParaRPr>
            </a:p>
          </p:txBody>
        </p:sp>
      </p:grpSp>
      <p:sp>
        <p:nvSpPr>
          <p:cNvPr id="8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13255" y="2150435"/>
            <a:ext cx="3155447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en-GB" sz="1594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81502" rtl="0" eaLnBrk="1" fontAlgn="base" latinLnBrk="0" hangingPunct="1">
              <a:lnSpc>
                <a:spcPts val="239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9" name="Picture 1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332" y="5143765"/>
            <a:ext cx="1282473" cy="1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8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4668E-A75C-4DA3-860B-DF90D593E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0026EA-8FF1-45B2-BF00-62C585FB0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3D658-003E-4AC3-89FF-34E9F52C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E80-DCFA-472C-BEC0-381A54C22918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79FF4-EEA7-490F-91C0-64B7889B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EF449-DFE9-4035-BCA9-F710DDC7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A0C3-0D45-4A6E-82F7-24410042686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FAB5F-FD28-494A-BFB3-CBFE6B29442A}"/>
              </a:ext>
            </a:extLst>
          </p:cNvPr>
          <p:cNvSpPr/>
          <p:nvPr userDrawn="1"/>
        </p:nvSpPr>
        <p:spPr bwMode="auto">
          <a:xfrm>
            <a:off x="0" y="0"/>
            <a:ext cx="5516808" cy="6858000"/>
          </a:xfrm>
          <a:prstGeom prst="rect">
            <a:avLst/>
          </a:prstGeom>
          <a:solidFill>
            <a:srgbClr val="404040">
              <a:alpha val="64706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 fontAlgn="base">
              <a:lnSpc>
                <a:spcPts val="1270"/>
              </a:lnSpc>
              <a:spcBef>
                <a:spcPct val="0"/>
              </a:spcBef>
              <a:spcAft>
                <a:spcPct val="0"/>
              </a:spcAft>
            </a:pPr>
            <a:endParaRPr lang="fr-FR" sz="998">
              <a:latin typeface="EYInterstate Regula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B670C-3662-40E4-96CA-2472BDC4F4C8}"/>
              </a:ext>
            </a:extLst>
          </p:cNvPr>
          <p:cNvSpPr txBox="1"/>
          <p:nvPr userDrawn="1"/>
        </p:nvSpPr>
        <p:spPr>
          <a:xfrm>
            <a:off x="5747657" y="6161314"/>
            <a:ext cx="5312229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fr-FR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carried out with funding by the European Union via the Technical Support Instrument, in cooperation with the Directorate-General for Structural Reform Support of the European Commission ”</a:t>
            </a:r>
            <a:endParaRPr lang="fr-FR" sz="1200" kern="120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0247D-4057-47D5-803B-807678994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2113" y="4206082"/>
            <a:ext cx="2611211" cy="1872343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D82FFCE-244B-451A-881D-B17E582E6832}"/>
              </a:ext>
            </a:extLst>
          </p:cNvPr>
          <p:cNvGrpSpPr/>
          <p:nvPr userDrawn="1"/>
        </p:nvGrpSpPr>
        <p:grpSpPr>
          <a:xfrm>
            <a:off x="6501225" y="388616"/>
            <a:ext cx="3935866" cy="941420"/>
            <a:chOff x="1152827" y="2373908"/>
            <a:chExt cx="10409254" cy="211018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FCE8F1C-37C4-449D-82C0-DD742AF29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52827" y="2373908"/>
              <a:ext cx="3236437" cy="2110183"/>
            </a:xfrm>
            <a:prstGeom prst="rect">
              <a:avLst/>
            </a:prstGeom>
          </p:spPr>
        </p:pic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3DC9B8E-59F7-49B0-A89A-92D524A31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9831" y="2687757"/>
              <a:ext cx="0" cy="17451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A841507-0B37-4BCB-B9C2-3549BA1C3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905032" y="2582686"/>
              <a:ext cx="5657049" cy="1787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80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B0F1-44AD-42A5-9A37-2FB41F1EC903}" type="datetime3">
              <a:rPr lang="en-US" smtClean="0"/>
              <a:t>11 March 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 Social Benchmarking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266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015865"/>
              </p:ext>
            </p:extLst>
          </p:nvPr>
        </p:nvGraphicFramePr>
        <p:xfrm>
          <a:off x="1812" y="1441"/>
          <a:ext cx="1809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Diapositive think-cell" r:id="rId4" imgW="530" imgH="531" progId="TCLayout.ActiveDocument.1">
                  <p:embed/>
                </p:oleObj>
              </mc:Choice>
              <mc:Fallback>
                <p:oleObj name="Diapositive think-cell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1"/>
                        <a:ext cx="1809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79" y="275038"/>
            <a:ext cx="9916862" cy="6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82703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fr-FR" sz="1600" b="1" dirty="0" smtClean="0">
                <a:solidFill>
                  <a:srgbClr val="7F7E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3" y="1310614"/>
            <a:ext cx="11037278" cy="49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EYInterstate Light" pitchFamily="2" charset="0"/>
              <a:buChar char=" 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8623" indent="-167519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 3" pitchFamily="18" charset="2"/>
              <a:buChar char="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1966" indent="-183344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EYInterstate" pitchFamily="2" charset="0"/>
              <a:buChar char="−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9698" indent="-146413"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itchFamily="34" charset="0"/>
              <a:buChar char="•"/>
              <a:defRPr lang="en-US" sz="11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827031" rtl="0" eaLnBrk="0" fontAlgn="base" latinLnBrk="0" hangingPunct="0">
              <a:spcBef>
                <a:spcPct val="40000"/>
              </a:spcBef>
              <a:spcAft>
                <a:spcPct val="0"/>
              </a:spcAft>
              <a:buSzPct val="75000"/>
              <a:defRPr lang="fr-FR" sz="1361" kern="120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4" name="Parallelogram 9"/>
          <p:cNvSpPr/>
          <p:nvPr userDrawn="1"/>
        </p:nvSpPr>
        <p:spPr>
          <a:xfrm>
            <a:off x="631016" y="435734"/>
            <a:ext cx="790031" cy="432000"/>
          </a:xfrm>
          <a:prstGeom prst="rect">
            <a:avLst/>
          </a:prstGeom>
          <a:solidFill>
            <a:srgbClr val="7F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fr-FR" sz="1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16" name="Connecteur droit 15"/>
          <p:cNvCxnSpPr/>
          <p:nvPr userDrawn="1"/>
        </p:nvCxnSpPr>
        <p:spPr bwMode="auto">
          <a:xfrm>
            <a:off x="615389" y="974086"/>
            <a:ext cx="11057156" cy="0"/>
          </a:xfrm>
          <a:prstGeom prst="line">
            <a:avLst/>
          </a:prstGeom>
          <a:noFill/>
          <a:ln w="6350" cap="flat" cmpd="sng" algn="ctr">
            <a:solidFill>
              <a:srgbClr val="FFD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arallelogram 9"/>
          <p:cNvSpPr/>
          <p:nvPr userDrawn="1"/>
        </p:nvSpPr>
        <p:spPr>
          <a:xfrm>
            <a:off x="-5603" y="947"/>
            <a:ext cx="620985" cy="432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fr-FR" sz="1724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5466" y="434975"/>
            <a:ext cx="804985" cy="4333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65773" indent="-265773" algn="ctr">
              <a:tabLst>
                <a:tab pos="406565" algn="l"/>
              </a:tabLst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8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1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2235F1C1-FE22-C34A-9F7E-98F21AB053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9" y="2382848"/>
            <a:ext cx="1966912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447643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0" name="Espace réservé du contenu 6">
            <a:extLst>
              <a:ext uri="{FF2B5EF4-FFF2-40B4-BE49-F238E27FC236}">
                <a16:creationId xmlns:a16="http://schemas.microsoft.com/office/drawing/2014/main" id="{39BF9449-A52D-034B-9321-A756062321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81169" y="3638042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6C115E9-1516-B849-A5BB-D8225927A88D}"/>
              </a:ext>
            </a:extLst>
          </p:cNvPr>
          <p:cNvCxnSpPr>
            <a:cxnSpLocks/>
          </p:cNvCxnSpPr>
          <p:nvPr userDrawn="1"/>
        </p:nvCxnSpPr>
        <p:spPr>
          <a:xfrm>
            <a:off x="3182769" y="4521283"/>
            <a:ext cx="1634462" cy="0"/>
          </a:xfrm>
          <a:prstGeom prst="line">
            <a:avLst/>
          </a:prstGeom>
          <a:ln w="88900" cap="rnd">
            <a:solidFill>
              <a:srgbClr val="9AB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D93BFC0-50E8-E34D-9D30-63A314F04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27BEF43-75EE-FB49-9E6B-4955C417C973}"/>
              </a:ext>
            </a:extLst>
          </p:cNvPr>
          <p:cNvGrpSpPr/>
          <p:nvPr userDrawn="1"/>
        </p:nvGrpSpPr>
        <p:grpSpPr>
          <a:xfrm>
            <a:off x="8072678" y="5572035"/>
            <a:ext cx="3805091" cy="771375"/>
            <a:chOff x="1152827" y="2373908"/>
            <a:chExt cx="10409254" cy="211018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AC96162-29DF-7148-AA33-9E4BFAF6C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2827" y="2373908"/>
              <a:ext cx="3236437" cy="2110183"/>
            </a:xfrm>
            <a:prstGeom prst="rect">
              <a:avLst/>
            </a:prstGeom>
          </p:spPr>
        </p:pic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5D52B0C7-F5F5-9048-AFAB-FD87206E56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9831" y="2687757"/>
              <a:ext cx="0" cy="17451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77AC036E-67FF-CC45-9A42-7DC16C5E4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05032" y="2582686"/>
              <a:ext cx="5657049" cy="1787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9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bg>
      <p:bgPr>
        <a:solidFill>
          <a:srgbClr val="D3D8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D93BFC0-50E8-E34D-9D30-63A314F04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0F6CD3C-CA0A-1A4D-B2E9-BDEB9009FC19}"/>
              </a:ext>
            </a:extLst>
          </p:cNvPr>
          <p:cNvCxnSpPr>
            <a:cxnSpLocks/>
          </p:cNvCxnSpPr>
          <p:nvPr userDrawn="1"/>
        </p:nvCxnSpPr>
        <p:spPr>
          <a:xfrm>
            <a:off x="3232178" y="3581483"/>
            <a:ext cx="984222" cy="0"/>
          </a:xfrm>
          <a:prstGeom prst="line">
            <a:avLst/>
          </a:prstGeom>
          <a:ln w="889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9" y="2483478"/>
            <a:ext cx="2823768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Intertitre</a:t>
            </a:r>
          </a:p>
        </p:txBody>
      </p:sp>
    </p:spTree>
    <p:extLst>
      <p:ext uri="{BB962C8B-B14F-4D97-AF65-F5344CB8AC3E}">
        <p14:creationId xmlns:p14="http://schemas.microsoft.com/office/powerpoint/2010/main" val="271054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bg>
      <p:bgPr>
        <a:solidFill>
          <a:srgbClr val="447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D93BFC0-50E8-E34D-9D30-63A314F04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0F6CD3C-CA0A-1A4D-B2E9-BDEB9009FC19}"/>
              </a:ext>
            </a:extLst>
          </p:cNvPr>
          <p:cNvCxnSpPr>
            <a:cxnSpLocks/>
          </p:cNvCxnSpPr>
          <p:nvPr userDrawn="1"/>
        </p:nvCxnSpPr>
        <p:spPr>
          <a:xfrm>
            <a:off x="3232178" y="3581483"/>
            <a:ext cx="984222" cy="0"/>
          </a:xfrm>
          <a:prstGeom prst="line">
            <a:avLst/>
          </a:prstGeom>
          <a:ln w="889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9" y="2483478"/>
            <a:ext cx="2823768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Intertitre</a:t>
            </a:r>
          </a:p>
        </p:txBody>
      </p:sp>
    </p:spTree>
    <p:extLst>
      <p:ext uri="{BB962C8B-B14F-4D97-AF65-F5344CB8AC3E}">
        <p14:creationId xmlns:p14="http://schemas.microsoft.com/office/powerpoint/2010/main" val="8854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D93BFC0-50E8-E34D-9D30-63A314F04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23C4EA0-0399-F840-A67F-7A6A68D7BB5E}"/>
              </a:ext>
            </a:extLst>
          </p:cNvPr>
          <p:cNvSpPr txBox="1">
            <a:spLocks/>
          </p:cNvSpPr>
          <p:nvPr userDrawn="1"/>
        </p:nvSpPr>
        <p:spPr>
          <a:xfrm>
            <a:off x="337969" y="63455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 00/00/00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0F6CD3C-CA0A-1A4D-B2E9-BDEB9009FC19}"/>
              </a:ext>
            </a:extLst>
          </p:cNvPr>
          <p:cNvCxnSpPr>
            <a:cxnSpLocks/>
          </p:cNvCxnSpPr>
          <p:nvPr userDrawn="1"/>
        </p:nvCxnSpPr>
        <p:spPr>
          <a:xfrm>
            <a:off x="3232178" y="3581483"/>
            <a:ext cx="984222" cy="0"/>
          </a:xfrm>
          <a:prstGeom prst="line">
            <a:avLst/>
          </a:prstGeom>
          <a:ln w="88900" cap="rnd">
            <a:solidFill>
              <a:srgbClr val="9AB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9" y="2483478"/>
            <a:ext cx="2823768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Intertitre</a:t>
            </a:r>
          </a:p>
        </p:txBody>
      </p:sp>
    </p:spTree>
    <p:extLst>
      <p:ext uri="{BB962C8B-B14F-4D97-AF65-F5344CB8AC3E}">
        <p14:creationId xmlns:p14="http://schemas.microsoft.com/office/powerpoint/2010/main" val="360238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Titre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A5986B-86EF-674F-9B74-B6EC887A8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691" y="994213"/>
            <a:ext cx="431974" cy="1092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A92722-43BA-5F4F-906B-48F7BE8E8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7189" y="292755"/>
            <a:ext cx="696842" cy="70145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2ED355-C1ED-8542-A082-43A9BC8B6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  <a:lvl2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2pPr>
            <a:lvl3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3pPr>
            <a:lvl4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4pPr>
            <a:lvl5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7E66253-5355-1F4F-9ED3-4EFE3CFEC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</p:spTree>
    <p:extLst>
      <p:ext uri="{BB962C8B-B14F-4D97-AF65-F5344CB8AC3E}">
        <p14:creationId xmlns:p14="http://schemas.microsoft.com/office/powerpoint/2010/main" val="265852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Titre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A92722-43BA-5F4F-906B-48F7BE8E8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57189" y="292755"/>
            <a:ext cx="696842" cy="70145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52CD09D-FF75-384C-B9C1-4118E8010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A896FF2-0E40-4B49-911A-E4D3E62F5D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532" y="988897"/>
            <a:ext cx="434581" cy="109296"/>
          </a:xfrm>
          <a:prstGeom prst="rect">
            <a:avLst/>
          </a:prstGeom>
        </p:spPr>
      </p:pic>
      <p:graphicFrame>
        <p:nvGraphicFramePr>
          <p:cNvPr id="14" name="Espace réservé du tableau 4">
            <a:extLst>
              <a:ext uri="{FF2B5EF4-FFF2-40B4-BE49-F238E27FC236}">
                <a16:creationId xmlns:a16="http://schemas.microsoft.com/office/drawing/2014/main" id="{7DC5DA17-D0E2-114C-8C46-BDBCD367C4E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51262730"/>
              </p:ext>
            </p:extLst>
          </p:nvPr>
        </p:nvGraphicFramePr>
        <p:xfrm>
          <a:off x="437366" y="2031513"/>
          <a:ext cx="10515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729975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939521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6709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00286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2874564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9ABD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84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16995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E7412AA-CDE7-3249-8BE6-1B67BDABB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pPr lvl="0"/>
            <a:r>
              <a:rPr lang="fr-FR"/>
              <a:t>Tableau type</a:t>
            </a:r>
          </a:p>
        </p:txBody>
      </p:sp>
    </p:spTree>
    <p:extLst>
      <p:ext uri="{BB962C8B-B14F-4D97-AF65-F5344CB8AC3E}">
        <p14:creationId xmlns:p14="http://schemas.microsoft.com/office/powerpoint/2010/main" val="107490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B770515-CF68-A74A-A275-C15E258D4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854163" y="1442795"/>
            <a:ext cx="4209146" cy="42370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6F5CC07-0F01-9B4E-9AC2-D0EC83821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57189" y="292755"/>
            <a:ext cx="696842" cy="70145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AB979E8-C49E-5049-AF0D-15FC08BDB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2826D8D-E2F8-4048-AEA1-6D7F80C8F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  <a:lvl2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2pPr>
            <a:lvl3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3pPr>
            <a:lvl4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4pPr>
            <a:lvl5pPr>
              <a:defRPr>
                <a:latin typeface="Info Text Offc" panose="020B0504030101020102" pitchFamily="34" charset="77"/>
                <a:cs typeface="Info Text Offc" panose="020B0504030101020102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92F551B3-E3B8-4742-B58A-7D8F48709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3B10F23-E50C-D043-AC3C-3BF02D15C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532" y="988897"/>
            <a:ext cx="434581" cy="1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18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23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27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29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66A570D-0033-1846-A6B1-F54B3BDC3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0831" y="63455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Info Text Offc" panose="020B0504030101020102" pitchFamily="34" charset="77"/>
                <a:cs typeface="Info Text Offc" panose="020B0504030101020102" pitchFamily="34" charset="77"/>
              </a:defRPr>
            </a:lvl1pPr>
          </a:lstStyle>
          <a:p>
            <a:r>
              <a:rPr lang="fr-FR"/>
              <a:t> Titre – p.</a:t>
            </a:r>
          </a:p>
        </p:txBody>
      </p:sp>
    </p:spTree>
    <p:extLst>
      <p:ext uri="{BB962C8B-B14F-4D97-AF65-F5344CB8AC3E}">
        <p14:creationId xmlns:p14="http://schemas.microsoft.com/office/powerpoint/2010/main" val="24074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3" r:id="rId2"/>
    <p:sldLayoutId id="2147483676" r:id="rId3"/>
    <p:sldLayoutId id="2147483687" r:id="rId4"/>
    <p:sldLayoutId id="2147483688" r:id="rId5"/>
    <p:sldLayoutId id="2147483680" r:id="rId6"/>
    <p:sldLayoutId id="2147483663" r:id="rId7"/>
    <p:sldLayoutId id="2147483670" r:id="rId8"/>
    <p:sldLayoutId id="2147483650" r:id="rId9"/>
    <p:sldLayoutId id="2147483662" r:id="rId10"/>
    <p:sldLayoutId id="2147483652" r:id="rId11"/>
    <p:sldLayoutId id="2147483653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E211D17-58C2-4EFA-B72E-8F505FA38E25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9137974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E211D17-58C2-4EFA-B72E-8F505FA38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nerGrid" hidden="1">
            <a:extLst>
              <a:ext uri="{FF2B5EF4-FFF2-40B4-BE49-F238E27FC236}">
                <a16:creationId xmlns:a16="http://schemas.microsoft.com/office/drawing/2014/main" id="{434328D2-D3BC-436B-BE25-3271BB47CC63}"/>
              </a:ext>
            </a:extLst>
          </p:cNvPr>
          <p:cNvSpPr/>
          <p:nvPr/>
        </p:nvSpPr>
        <p:spPr>
          <a:xfrm>
            <a:off x="481745" y="1776549"/>
            <a:ext cx="11222575" cy="4244702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de-DE" sz="1100">
              <a:solidFill>
                <a:schemeClr val="tx2"/>
              </a:solidFill>
            </a:endParaRPr>
          </a:p>
        </p:txBody>
      </p:sp>
      <p:sp>
        <p:nvSpPr>
          <p:cNvPr id="9" name="Action title"/>
          <p:cNvSpPr>
            <a:spLocks noGrp="1"/>
          </p:cNvSpPr>
          <p:nvPr>
            <p:ph type="title"/>
          </p:nvPr>
        </p:nvSpPr>
        <p:spPr>
          <a:xfrm>
            <a:off x="203077" y="352370"/>
            <a:ext cx="11785846" cy="4708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GB"/>
          </a:p>
        </p:txBody>
      </p:sp>
      <p:sp>
        <p:nvSpPr>
          <p:cNvPr id="15" name="Page number"/>
          <p:cNvSpPr txBox="1"/>
          <p:nvPr/>
        </p:nvSpPr>
        <p:spPr>
          <a:xfrm>
            <a:off x="9091164" y="6530157"/>
            <a:ext cx="2854651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>
                <a:solidFill>
                  <a:schemeClr val="bg1"/>
                </a:solidFill>
              </a:rPr>
              <a:t>EY | Page </a:t>
            </a:r>
            <a:fld id="{9AE4D82F-B047-469B-AC52-A46321747EAF}" type="slidenum">
              <a:rPr lang="en-GB" sz="9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815" y="6669361"/>
            <a:ext cx="9144000" cy="200055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© 2020 Property of Ernst &amp; Young Consulting - Confidential</a:t>
            </a: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97F3F21-5F4C-4051-BDA7-A14B087AC94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0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800" b="1" kern="1200">
          <a:solidFill>
            <a:srgbClr val="646464"/>
          </a:solidFill>
          <a:latin typeface="+mj-lt"/>
          <a:ea typeface="+mj-ea"/>
          <a:cs typeface="Arial" pitchFamily="34" charset="0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ClrTx/>
        <a:buSzPct val="75000"/>
        <a:buFont typeface="Arial" panose="020B0604020202020204" pitchFamily="34" charset="0"/>
        <a:buChar char="►"/>
        <a:defRPr sz="1100" kern="1200" baseline="0">
          <a:solidFill>
            <a:srgbClr val="646464"/>
          </a:solidFill>
          <a:latin typeface="+mn-lt"/>
          <a:ea typeface="+mn-ea"/>
          <a:cs typeface="+mn-cs"/>
        </a:defRPr>
      </a:lvl1pPr>
      <a:lvl2pPr marL="357188" indent="-169863" algn="l" defTabSz="914400" rtl="0" eaLnBrk="1" latinLnBrk="0" hangingPunct="1">
        <a:spcBef>
          <a:spcPct val="20000"/>
        </a:spcBef>
        <a:buClrTx/>
        <a:buSzPct val="75000"/>
        <a:buFont typeface="Arial" panose="020B0604020202020204" pitchFamily="34" charset="0"/>
        <a:buChar char="‒"/>
        <a:defRPr sz="1100" kern="1200">
          <a:solidFill>
            <a:srgbClr val="646464"/>
          </a:solidFill>
          <a:latin typeface="+mn-lt"/>
          <a:ea typeface="+mn-ea"/>
          <a:cs typeface="+mn-cs"/>
        </a:defRPr>
      </a:lvl2pPr>
      <a:lvl3pPr marL="539750" indent="-171450" algn="l" defTabSz="914400" rtl="0" eaLnBrk="1" latinLnBrk="0" hangingPunct="1">
        <a:spcBef>
          <a:spcPct val="20000"/>
        </a:spcBef>
        <a:buClrTx/>
        <a:buSzPct val="75000"/>
        <a:buFont typeface="Wingdings 2" panose="05020102010507070707" pitchFamily="18" charset="2"/>
        <a:buChar char=""/>
        <a:tabLst/>
        <a:defRPr sz="1100" kern="1200">
          <a:solidFill>
            <a:srgbClr val="646464"/>
          </a:solidFill>
          <a:latin typeface="+mn-lt"/>
          <a:ea typeface="+mn-ea"/>
          <a:cs typeface="+mn-cs"/>
        </a:defRPr>
      </a:lvl3pPr>
      <a:lvl4pPr marL="685800" indent="-171450" algn="l" defTabSz="914400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857250" indent="-171450" algn="l" defTabSz="914400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5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E211D17-58C2-4EFA-B72E-8F505FA38E25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9331080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E211D17-58C2-4EFA-B72E-8F505FA38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nerGrid" hidden="1">
            <a:extLst>
              <a:ext uri="{FF2B5EF4-FFF2-40B4-BE49-F238E27FC236}">
                <a16:creationId xmlns:a16="http://schemas.microsoft.com/office/drawing/2014/main" id="{434328D2-D3BC-436B-BE25-3271BB47CC63}"/>
              </a:ext>
            </a:extLst>
          </p:cNvPr>
          <p:cNvSpPr/>
          <p:nvPr/>
        </p:nvSpPr>
        <p:spPr>
          <a:xfrm>
            <a:off x="481745" y="1776549"/>
            <a:ext cx="11222575" cy="4244702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de-DE" sz="1100">
              <a:solidFill>
                <a:schemeClr val="tx2"/>
              </a:solidFill>
            </a:endParaRPr>
          </a:p>
        </p:txBody>
      </p:sp>
      <p:sp>
        <p:nvSpPr>
          <p:cNvPr id="9" name="Action title"/>
          <p:cNvSpPr>
            <a:spLocks noGrp="1"/>
          </p:cNvSpPr>
          <p:nvPr>
            <p:ph type="title"/>
          </p:nvPr>
        </p:nvSpPr>
        <p:spPr>
          <a:xfrm>
            <a:off x="203077" y="352370"/>
            <a:ext cx="11785846" cy="4708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GB"/>
          </a:p>
        </p:txBody>
      </p:sp>
      <p:sp>
        <p:nvSpPr>
          <p:cNvPr id="15" name="Page number"/>
          <p:cNvSpPr txBox="1"/>
          <p:nvPr/>
        </p:nvSpPr>
        <p:spPr>
          <a:xfrm>
            <a:off x="9091164" y="6530157"/>
            <a:ext cx="2854651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>
                <a:solidFill>
                  <a:schemeClr val="bg1"/>
                </a:solidFill>
              </a:rPr>
              <a:t>EY | Page </a:t>
            </a:r>
            <a:fld id="{9AE4D82F-B047-469B-AC52-A46321747EAF}" type="slidenum">
              <a:rPr lang="en-GB" sz="9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815" y="6669361"/>
            <a:ext cx="9144000" cy="200055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© 2020 Property of Ernst &amp; Young Consulting - Confidential</a:t>
            </a: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97F3F21-5F4C-4051-BDA7-A14B087AC946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800" b="1" kern="1200">
          <a:solidFill>
            <a:srgbClr val="646464"/>
          </a:solidFill>
          <a:latin typeface="+mj-lt"/>
          <a:ea typeface="+mj-ea"/>
          <a:cs typeface="Arial" pitchFamily="34" charset="0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ClrTx/>
        <a:buSzPct val="75000"/>
        <a:buFont typeface="Arial" panose="020B0604020202020204" pitchFamily="34" charset="0"/>
        <a:buChar char="►"/>
        <a:defRPr sz="1100" kern="1200" baseline="0">
          <a:solidFill>
            <a:srgbClr val="646464"/>
          </a:solidFill>
          <a:latin typeface="+mn-lt"/>
          <a:ea typeface="+mn-ea"/>
          <a:cs typeface="+mn-cs"/>
        </a:defRPr>
      </a:lvl1pPr>
      <a:lvl2pPr marL="357188" indent="-169863" algn="l" defTabSz="914400" rtl="0" eaLnBrk="1" latinLnBrk="0" hangingPunct="1">
        <a:spcBef>
          <a:spcPct val="20000"/>
        </a:spcBef>
        <a:buClrTx/>
        <a:buSzPct val="75000"/>
        <a:buFont typeface="Arial" panose="020B0604020202020204" pitchFamily="34" charset="0"/>
        <a:buChar char="‒"/>
        <a:defRPr sz="1100" kern="1200">
          <a:solidFill>
            <a:srgbClr val="646464"/>
          </a:solidFill>
          <a:latin typeface="+mn-lt"/>
          <a:ea typeface="+mn-ea"/>
          <a:cs typeface="+mn-cs"/>
        </a:defRPr>
      </a:lvl2pPr>
      <a:lvl3pPr marL="539750" indent="-171450" algn="l" defTabSz="914400" rtl="0" eaLnBrk="1" latinLnBrk="0" hangingPunct="1">
        <a:spcBef>
          <a:spcPct val="20000"/>
        </a:spcBef>
        <a:buClrTx/>
        <a:buSzPct val="75000"/>
        <a:buFont typeface="Wingdings 2" panose="05020102010507070707" pitchFamily="18" charset="2"/>
        <a:buChar char=""/>
        <a:tabLst/>
        <a:defRPr sz="1100" kern="1200">
          <a:solidFill>
            <a:srgbClr val="646464"/>
          </a:solidFill>
          <a:latin typeface="+mn-lt"/>
          <a:ea typeface="+mn-ea"/>
          <a:cs typeface="+mn-cs"/>
        </a:defRPr>
      </a:lvl3pPr>
      <a:lvl4pPr marL="685800" indent="-171450" algn="l" defTabSz="914400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857250" indent="-171450" algn="l" defTabSz="914400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5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E211D17-58C2-4EFA-B72E-8F505FA38E25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5710244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E211D17-58C2-4EFA-B72E-8F505FA38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nerGrid" hidden="1">
            <a:extLst>
              <a:ext uri="{FF2B5EF4-FFF2-40B4-BE49-F238E27FC236}">
                <a16:creationId xmlns:a16="http://schemas.microsoft.com/office/drawing/2014/main" id="{434328D2-D3BC-436B-BE25-3271BB47CC63}"/>
              </a:ext>
            </a:extLst>
          </p:cNvPr>
          <p:cNvSpPr/>
          <p:nvPr/>
        </p:nvSpPr>
        <p:spPr>
          <a:xfrm>
            <a:off x="481745" y="1776549"/>
            <a:ext cx="11222575" cy="4244702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de-DE" sz="1100">
              <a:solidFill>
                <a:schemeClr val="tx2"/>
              </a:solidFill>
            </a:endParaRPr>
          </a:p>
        </p:txBody>
      </p:sp>
      <p:sp>
        <p:nvSpPr>
          <p:cNvPr id="9" name="Action title"/>
          <p:cNvSpPr>
            <a:spLocks noGrp="1"/>
          </p:cNvSpPr>
          <p:nvPr>
            <p:ph type="title"/>
          </p:nvPr>
        </p:nvSpPr>
        <p:spPr>
          <a:xfrm>
            <a:off x="203077" y="352370"/>
            <a:ext cx="11785846" cy="4708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GB"/>
          </a:p>
        </p:txBody>
      </p:sp>
      <p:sp>
        <p:nvSpPr>
          <p:cNvPr id="15" name="Page number"/>
          <p:cNvSpPr txBox="1"/>
          <p:nvPr/>
        </p:nvSpPr>
        <p:spPr>
          <a:xfrm>
            <a:off x="9091164" y="6530157"/>
            <a:ext cx="2854651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>
                <a:solidFill>
                  <a:schemeClr val="bg1"/>
                </a:solidFill>
              </a:rPr>
              <a:t>EY | Page </a:t>
            </a:r>
            <a:fld id="{9AE4D82F-B047-469B-AC52-A46321747EAF}" type="slidenum">
              <a:rPr lang="en-GB" sz="9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815" y="6669361"/>
            <a:ext cx="9144000" cy="200055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© 2020 Property of Ernst &amp; Young Consulting - Confidential</a:t>
            </a: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97F3F21-5F4C-4051-BDA7-A14B087AC94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9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800" b="1" kern="1200">
          <a:solidFill>
            <a:srgbClr val="646464"/>
          </a:solidFill>
          <a:latin typeface="+mj-lt"/>
          <a:ea typeface="+mj-ea"/>
          <a:cs typeface="Arial" pitchFamily="34" charset="0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ClrTx/>
        <a:buSzPct val="75000"/>
        <a:buFont typeface="Arial" panose="020B0604020202020204" pitchFamily="34" charset="0"/>
        <a:buChar char="►"/>
        <a:defRPr sz="1100" kern="1200" baseline="0">
          <a:solidFill>
            <a:srgbClr val="646464"/>
          </a:solidFill>
          <a:latin typeface="+mn-lt"/>
          <a:ea typeface="+mn-ea"/>
          <a:cs typeface="+mn-cs"/>
        </a:defRPr>
      </a:lvl1pPr>
      <a:lvl2pPr marL="357188" indent="-169863" algn="l" defTabSz="914400" rtl="0" eaLnBrk="1" latinLnBrk="0" hangingPunct="1">
        <a:spcBef>
          <a:spcPct val="20000"/>
        </a:spcBef>
        <a:buClrTx/>
        <a:buSzPct val="75000"/>
        <a:buFont typeface="Arial" panose="020B0604020202020204" pitchFamily="34" charset="0"/>
        <a:buChar char="‒"/>
        <a:defRPr sz="1100" kern="1200">
          <a:solidFill>
            <a:srgbClr val="646464"/>
          </a:solidFill>
          <a:latin typeface="+mn-lt"/>
          <a:ea typeface="+mn-ea"/>
          <a:cs typeface="+mn-cs"/>
        </a:defRPr>
      </a:lvl2pPr>
      <a:lvl3pPr marL="539750" indent="-171450" algn="l" defTabSz="914400" rtl="0" eaLnBrk="1" latinLnBrk="0" hangingPunct="1">
        <a:spcBef>
          <a:spcPct val="20000"/>
        </a:spcBef>
        <a:buClrTx/>
        <a:buSzPct val="75000"/>
        <a:buFont typeface="Wingdings 2" panose="05020102010507070707" pitchFamily="18" charset="2"/>
        <a:buChar char=""/>
        <a:tabLst/>
        <a:defRPr sz="1100" kern="1200">
          <a:solidFill>
            <a:srgbClr val="646464"/>
          </a:solidFill>
          <a:latin typeface="+mn-lt"/>
          <a:ea typeface="+mn-ea"/>
          <a:cs typeface="+mn-cs"/>
        </a:defRPr>
      </a:lvl3pPr>
      <a:lvl4pPr marL="685800" indent="-171450" algn="l" defTabSz="914400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857250" indent="-171450" algn="l" defTabSz="914400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D7669-BFF2-4991-BD2A-0CA486EA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7" y="331432"/>
            <a:ext cx="10515600" cy="957385"/>
          </a:xfrm>
        </p:spPr>
        <p:txBody>
          <a:bodyPr/>
          <a:lstStyle/>
          <a:p>
            <a:r>
              <a:rPr lang="fr-FR" sz="2800" dirty="0"/>
              <a:t>Ambition stratégique de la branche autonomie à horizon 2026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BBD7B-8947-4D00-B49B-95A9F64127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368" y="1970578"/>
            <a:ext cx="11317264" cy="842534"/>
          </a:xfrm>
        </p:spPr>
        <p:txBody>
          <a:bodyPr/>
          <a:lstStyle/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1. Ce service public donne accès à l’information, aux droits et à la citoyenneté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2. Il est de qualité et équitable en tout point du territoire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3. Il prévient la perte d’autonomie des plus âgés et l’isolement social des publics fragiles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4. Il garantit l’effectivité des droits et une meilleure continuité des parcours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3664E-E907-425C-BA7E-B2783D88E467}"/>
              </a:ext>
            </a:extLst>
          </p:cNvPr>
          <p:cNvSpPr/>
          <p:nvPr/>
        </p:nvSpPr>
        <p:spPr>
          <a:xfrm>
            <a:off x="437367" y="1288817"/>
            <a:ext cx="11317266" cy="536622"/>
          </a:xfrm>
          <a:prstGeom prst="rect">
            <a:avLst/>
          </a:prstGeom>
          <a:solidFill>
            <a:srgbClr val="447643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Orientation 1 : soutenir l’émergence d’un service public territorial de l’autonomie pour les personnes âgées, les personnes en situation de handicap et leurs proches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F4D8E-F677-45B0-B037-030D3DF2495D}"/>
              </a:ext>
            </a:extLst>
          </p:cNvPr>
          <p:cNvSpPr/>
          <p:nvPr/>
        </p:nvSpPr>
        <p:spPr>
          <a:xfrm>
            <a:off x="437366" y="2958251"/>
            <a:ext cx="11317265" cy="306109"/>
          </a:xfrm>
          <a:prstGeom prst="rect">
            <a:avLst/>
          </a:prstGeom>
          <a:solidFill>
            <a:srgbClr val="447643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Orientation 2 : garantir une offre adaptée aux besoins des publics qui aspirent à vivre « chez eux » en étant bien accompagnés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2D9C535-DA44-4F95-A83C-AE1E019FBD7A}"/>
              </a:ext>
            </a:extLst>
          </p:cNvPr>
          <p:cNvSpPr txBox="1">
            <a:spLocks/>
          </p:cNvSpPr>
          <p:nvPr/>
        </p:nvSpPr>
        <p:spPr>
          <a:xfrm>
            <a:off x="437365" y="3360043"/>
            <a:ext cx="11317266" cy="143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5. La Caisse enrichit les données relatives aux besoins des personnes et aux ressources des territoires; elle les partage aux réseaux territoriaux pour mieux organiser l’offre.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6. L’offre d’accompagnement s’est diversifiée, elle s’est modernisée, elle répond mieux aux aspirations des personnes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7. Les professionnels sont mieux formés et rémunérés, ils peuvent évoluer dans leur carrière, ils exercent dans des organisations favorables à la qualité de vie au travail.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8. Les proches aidants ont accès à des formations, du soutien psychosocial et des solutions de répit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138CD-62E1-4541-B61D-9AD55E0DC2D7}"/>
              </a:ext>
            </a:extLst>
          </p:cNvPr>
          <p:cNvSpPr/>
          <p:nvPr/>
        </p:nvSpPr>
        <p:spPr>
          <a:xfrm>
            <a:off x="437366" y="4825830"/>
            <a:ext cx="11317265" cy="336631"/>
          </a:xfrm>
          <a:prstGeom prst="rect">
            <a:avLst/>
          </a:prstGeom>
          <a:solidFill>
            <a:srgbClr val="447643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Orientation 3 : en structurant et en outillant la nouvelle branche autonomie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D5569F3-3983-43B3-B0FF-A398F38FA8BD}"/>
              </a:ext>
            </a:extLst>
          </p:cNvPr>
          <p:cNvSpPr txBox="1">
            <a:spLocks/>
          </p:cNvSpPr>
          <p:nvPr/>
        </p:nvSpPr>
        <p:spPr>
          <a:xfrm>
            <a:off x="437365" y="5239904"/>
            <a:ext cx="11317266" cy="16180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9. La Caisse a consolidé le pilotage financier de la branche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10. Le financement des ESMS est plus efficient, mieux contrôlé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11. La délivrance et l’effectivité des droits et des prestations sont 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mieux contrôlées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12. La branche dispose de systèmes d’information fiables, sûrs, à l’état de l’art, pour assurer pleinement un service public de qualité et améliorer son pilotage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13. La Caisse est réorganisée pour assurer ses missions et responsabilités de gestionnaire de branche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86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8ECDC-5BDF-4A69-8C5B-9BA950C3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15" y="97582"/>
            <a:ext cx="10515600" cy="527909"/>
          </a:xfrm>
        </p:spPr>
        <p:txBody>
          <a:bodyPr/>
          <a:lstStyle/>
          <a:p>
            <a:r>
              <a:rPr lang="fr-FR" sz="2800" dirty="0"/>
              <a:t>Schéma directeur du système d’information de la branche autonomie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0AFB9B-6E55-4BE5-8CC1-A6691535FBF4}"/>
              </a:ext>
            </a:extLst>
          </p:cNvPr>
          <p:cNvGrpSpPr/>
          <p:nvPr/>
        </p:nvGrpSpPr>
        <p:grpSpPr>
          <a:xfrm>
            <a:off x="277615" y="1121017"/>
            <a:ext cx="11625006" cy="5403913"/>
            <a:chOff x="277615" y="1121017"/>
            <a:chExt cx="11625006" cy="5403913"/>
          </a:xfrm>
        </p:grpSpPr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F1C80343-AAE8-4F28-A2A7-7658C966D624}"/>
                </a:ext>
              </a:extLst>
            </p:cNvPr>
            <p:cNvSpPr/>
            <p:nvPr/>
          </p:nvSpPr>
          <p:spPr>
            <a:xfrm rot="16200000">
              <a:off x="4241451" y="1789128"/>
              <a:ext cx="465643" cy="607111"/>
            </a:xfrm>
            <a:prstGeom prst="pie">
              <a:avLst>
                <a:gd name="adj1" fmla="val 0"/>
                <a:gd name="adj2" fmla="val 10766846"/>
              </a:avLst>
            </a:prstGeom>
            <a:solidFill>
              <a:srgbClr val="44764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Rectangle 75">
              <a:extLst>
                <a:ext uri="{FF2B5EF4-FFF2-40B4-BE49-F238E27FC236}">
                  <a16:creationId xmlns:a16="http://schemas.microsoft.com/office/drawing/2014/main" id="{B96841CE-95DE-45E8-B8CF-C88B8960A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587" y="1121017"/>
              <a:ext cx="7023034" cy="1943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14439" tIns="72000" rIns="114439" bIns="72000" anchor="ctr" anchorCtr="0">
              <a:spAutoFit/>
            </a:bodyPr>
            <a:lstStyle>
              <a:lvl1pPr marL="342900" indent="-3429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4pPr>
              <a:lvl5pPr marL="182563" indent="-182563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5pPr>
              <a:lvl6pPr marL="6397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6pPr>
              <a:lvl7pPr marL="10969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7pPr>
              <a:lvl8pPr marL="15541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8pPr>
              <a:lvl9pPr marL="20113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9pPr>
            </a:lstStyle>
            <a:p>
              <a:pPr marL="174625" lvl="4" indent="-171450" defTabSz="1042885" eaLnBrk="1" hangingPunct="1">
                <a:lnSpc>
                  <a:spcPct val="90000"/>
                </a:lnSpc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Mettre en œuvre un SI de gestion des prestations individuelles PA (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4625" lvl="4" indent="-171450" defTabSz="1042885" eaLnBrk="1" hangingPunct="1">
                <a:lnSpc>
                  <a:spcPct val="90000"/>
                </a:lnSpc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Poursuivre le développement et le déploiement des SI de gestion des prestations individuelles PH </a:t>
              </a:r>
              <a:r>
                <a:rPr lang="fr-FR" sz="1150" kern="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MDPH</a:t>
              </a:r>
              <a:r>
                <a:rPr lang="fr-FR" sz="1150" kern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4625" lvl="4" indent="-171450" defTabSz="1042885" eaLnBrk="1" hangingPunct="1">
                <a:lnSpc>
                  <a:spcPct val="90000"/>
                </a:lnSpc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Faire évoluer les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portails d’information grand public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assurer une meilleure expérience utilisateur via la proposition de téléservices notamment et l’interconnexion avec les portails d’autres organismes de la sécurité sociale</a:t>
              </a:r>
            </a:p>
            <a:p>
              <a:pPr marL="174625" lvl="4" indent="-171450" defTabSz="1042885" eaLnBrk="1" hangingPunct="1">
                <a:lnSpc>
                  <a:spcPct val="90000"/>
                </a:lnSpc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Simplifier les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parcours usagers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généraliser la mesure de satisfaction des usagers des portails et outils de la CNSA</a:t>
              </a:r>
            </a:p>
            <a:p>
              <a:pPr marL="174625" lvl="4" indent="-171450" defTabSz="1042885" eaLnBrk="1" hangingPunct="1">
                <a:lnSpc>
                  <a:spcPct val="90000"/>
                </a:lnSpc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Mettre en œuvre des outils de gestion et portails collaboratifs pour une relation renouvelée et une meilleure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animation des réseaux</a:t>
              </a:r>
              <a:r>
                <a:rPr lang="fr-FR" sz="1150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(CRM, extranet rénové…)​</a:t>
              </a:r>
              <a:endParaRPr lang="fr-FR" sz="115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4F1322B8-47FB-4A92-AC88-0B952E2BE2E6}"/>
                </a:ext>
              </a:extLst>
            </p:cNvPr>
            <p:cNvGrpSpPr/>
            <p:nvPr/>
          </p:nvGrpSpPr>
          <p:grpSpPr>
            <a:xfrm>
              <a:off x="295914" y="1305413"/>
              <a:ext cx="4583673" cy="1632859"/>
              <a:chOff x="349392" y="844678"/>
              <a:chExt cx="3797647" cy="1632859"/>
            </a:xfrm>
          </p:grpSpPr>
          <p:grpSp>
            <p:nvGrpSpPr>
              <p:cNvPr id="11" name="Group 4">
                <a:extLst>
                  <a:ext uri="{FF2B5EF4-FFF2-40B4-BE49-F238E27FC236}">
                    <a16:creationId xmlns:a16="http://schemas.microsoft.com/office/drawing/2014/main" id="{0BF3D502-5DDD-4400-9606-17D6B32F48E6}"/>
                  </a:ext>
                </a:extLst>
              </p:cNvPr>
              <p:cNvGrpSpPr/>
              <p:nvPr/>
            </p:nvGrpSpPr>
            <p:grpSpPr>
              <a:xfrm>
                <a:off x="349392" y="855167"/>
                <a:ext cx="3297448" cy="1622370"/>
                <a:chOff x="4042540" y="1197531"/>
                <a:chExt cx="3297448" cy="1622370"/>
              </a:xfrm>
            </p:grpSpPr>
            <p:sp>
              <p:nvSpPr>
                <p:cNvPr id="13" name="Rectangle 75">
                  <a:extLst>
                    <a:ext uri="{FF2B5EF4-FFF2-40B4-BE49-F238E27FC236}">
                      <a16:creationId xmlns:a16="http://schemas.microsoft.com/office/drawing/2014/main" id="{91372474-2CBF-4A0F-A07F-711773BA6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2540" y="1874696"/>
                  <a:ext cx="3297448" cy="9452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114439" tIns="0" rIns="0" bIns="57220" anchor="ctr" anchorCtr="0"/>
                <a:lstStyle>
                  <a:lvl1pPr marL="342900" indent="-342900" eaLnBrk="0" hangingPunct="0"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4pPr>
                  <a:lvl5pPr marL="182563" indent="-182563" eaLnBrk="0" hangingPunct="0"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5pPr>
                  <a:lvl6pPr marL="639763" indent="-1825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6pPr>
                  <a:lvl7pPr marL="1096963" indent="-1825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7pPr>
                  <a:lvl8pPr marL="1554163" indent="-1825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8pPr>
                  <a:lvl9pPr marL="2011363" indent="-1825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rgbClr val="000000"/>
                      </a:solidFill>
                      <a:latin typeface="EYInterstate Light" panose="02000506000000020004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88900" lvl="4" indent="0" defTabSz="1042885" eaLnBrk="1" hangingPunct="1">
                    <a:buClr>
                      <a:srgbClr val="646464"/>
                    </a:buClr>
                    <a:buSzPct val="70000"/>
                    <a:tabLst>
                      <a:tab pos="88900" algn="l"/>
                    </a:tabLst>
                    <a:defRPr/>
                  </a:pPr>
                  <a:r>
                    <a:rPr lang="fr-FR" sz="13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Proposer une</a:t>
                  </a:r>
                  <a:r>
                    <a:rPr lang="fr-FR" sz="130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1300" b="1" kern="0" dirty="0">
                      <a:solidFill>
                        <a:srgbClr val="4476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offre de services moderne et harmonisée, </a:t>
                  </a:r>
                  <a:r>
                    <a:rPr lang="fr-FR" sz="13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assurer</a:t>
                  </a:r>
                  <a:r>
                    <a:rPr lang="fr-FR" sz="130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13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l’</a:t>
                  </a:r>
                  <a:r>
                    <a:rPr lang="fr-FR" sz="1300" b="1" kern="0" dirty="0">
                      <a:solidFill>
                        <a:srgbClr val="4476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accès</a:t>
                  </a:r>
                  <a:r>
                    <a:rPr lang="fr-FR" sz="13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de toutes les personnes à </a:t>
                  </a:r>
                  <a:r>
                    <a:rPr lang="fr-FR" sz="1300" b="1" kern="0" dirty="0">
                      <a:solidFill>
                        <a:srgbClr val="4476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l’information, aux droits et à la citoyenneté</a:t>
                  </a:r>
                  <a:r>
                    <a:rPr lang="fr-FR" sz="1300" kern="0" dirty="0">
                      <a:solidFill>
                        <a:srgbClr val="4476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13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et </a:t>
                  </a:r>
                  <a:r>
                    <a:rPr lang="fr-FR" sz="1300" b="1" kern="0" dirty="0">
                      <a:solidFill>
                        <a:srgbClr val="4476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accompagner les réseaux </a:t>
                  </a:r>
                  <a:r>
                    <a:rPr lang="fr-FR" sz="13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dans le déploiement du numérique</a:t>
                  </a:r>
                </a:p>
              </p:txBody>
            </p:sp>
            <p:sp>
              <p:nvSpPr>
                <p:cNvPr id="14" name="TextBox 37">
                  <a:extLst>
                    <a:ext uri="{FF2B5EF4-FFF2-40B4-BE49-F238E27FC236}">
                      <a16:creationId xmlns:a16="http://schemas.microsoft.com/office/drawing/2014/main" id="{9B3BC3A5-1A0F-42E0-BCB8-1EC563D67C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8742" y="1197531"/>
                  <a:ext cx="501445" cy="612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36576" rIns="0" bIns="0">
                  <a:spAutoFit/>
                </a:bodyPr>
                <a:lstStyle>
                  <a:lvl1pPr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2813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rgbClr val="FFD200"/>
                    </a:buClr>
                    <a:buSzPct val="70000"/>
                    <a:buFontTx/>
                    <a:buNone/>
                    <a:tabLst/>
                    <a:defRPr/>
                  </a:pPr>
                  <a:r>
                    <a:rPr kumimoji="0" lang="fr-FR" altLang="en-US" sz="4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44764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kumimoji="0" lang="fr-FR" altLang="en-US" sz="2800" i="0" u="none" strike="noStrike" kern="0" cap="none" spc="0" normalizeH="0" baseline="30000" noProof="0">
                      <a:ln>
                        <a:noFill/>
                      </a:ln>
                      <a:solidFill>
                        <a:srgbClr val="44764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|</a:t>
                  </a:r>
                  <a:endParaRPr kumimoji="0" lang="fr-FR" altLang="en-US" sz="4400" i="0" u="none" strike="noStrike" kern="0" cap="none" spc="0" normalizeH="0" baseline="30000" noProof="0">
                    <a:ln>
                      <a:noFill/>
                    </a:ln>
                    <a:solidFill>
                      <a:srgbClr val="44764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TextBox 20">
                <a:extLst>
                  <a:ext uri="{FF2B5EF4-FFF2-40B4-BE49-F238E27FC236}">
                    <a16:creationId xmlns:a16="http://schemas.microsoft.com/office/drawing/2014/main" id="{5940D58D-3FFA-4128-8A0C-996060549169}"/>
                  </a:ext>
                </a:extLst>
              </p:cNvPr>
              <p:cNvSpPr txBox="1"/>
              <p:nvPr/>
            </p:nvSpPr>
            <p:spPr>
              <a:xfrm>
                <a:off x="849591" y="844678"/>
                <a:ext cx="3297448" cy="590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r-FR" sz="14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Développer un SI soutenant la qualité de service et d’accès aux droits </a:t>
                </a:r>
                <a:endParaRPr lang="fr-FR" sz="1400" dirty="0">
                  <a:solidFill>
                    <a:srgbClr val="447643"/>
                  </a:solidFill>
                </a:endParaRPr>
              </a:p>
            </p:txBody>
          </p:sp>
        </p:grpSp>
        <p:sp>
          <p:nvSpPr>
            <p:cNvPr id="15" name="Partial Circle 17">
              <a:extLst>
                <a:ext uri="{FF2B5EF4-FFF2-40B4-BE49-F238E27FC236}">
                  <a16:creationId xmlns:a16="http://schemas.microsoft.com/office/drawing/2014/main" id="{34690DE1-E5E7-4281-9A5F-5DB9CAC229F9}"/>
                </a:ext>
              </a:extLst>
            </p:cNvPr>
            <p:cNvSpPr/>
            <p:nvPr/>
          </p:nvSpPr>
          <p:spPr>
            <a:xfrm rot="16200000">
              <a:off x="4241451" y="3642876"/>
              <a:ext cx="465643" cy="607111"/>
            </a:xfrm>
            <a:prstGeom prst="pie">
              <a:avLst>
                <a:gd name="adj1" fmla="val 0"/>
                <a:gd name="adj2" fmla="val 10766846"/>
              </a:avLst>
            </a:prstGeom>
            <a:solidFill>
              <a:srgbClr val="44764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Rectangle 75">
              <a:extLst>
                <a:ext uri="{FF2B5EF4-FFF2-40B4-BE49-F238E27FC236}">
                  <a16:creationId xmlns:a16="http://schemas.microsoft.com/office/drawing/2014/main" id="{9AC31845-07D7-4ADA-9BFC-AD8023809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587" y="3380004"/>
              <a:ext cx="7023034" cy="1132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14439" tIns="72000" rIns="114439" bIns="72000" anchor="ctr" anchorCtr="0">
              <a:spAutoFit/>
            </a:bodyPr>
            <a:lstStyle>
              <a:lvl1pPr marL="342900" indent="-3429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4pPr>
              <a:lvl5pPr marL="182563" indent="-182563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5pPr>
              <a:lvl6pPr marL="6397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6pPr>
              <a:lvl7pPr marL="10969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7pPr>
              <a:lvl8pPr marL="15541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8pPr>
              <a:lvl9pPr marL="20113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9pPr>
            </a:lstStyle>
            <a:p>
              <a:pPr marL="260350" lvl="4" indent="-171450" defTabSz="1042885" eaLnBrk="1" hangingPunct="1"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Elaborer et mettre en œuvre une démarche de </a:t>
              </a:r>
              <a:r>
                <a:rPr lang="fr-FR" sz="1150" b="1" kern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gouvernance des données </a:t>
              </a:r>
              <a:r>
                <a:rPr lang="fr-FR" sz="1150" ker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transverse à la caisse</a:t>
              </a:r>
            </a:p>
            <a:p>
              <a:pPr marL="260350" lvl="4" indent="-171450" defTabSz="1042885" eaLnBrk="1" hangingPunct="1"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Améliorer le recueil des données nécessaires à une </a:t>
              </a:r>
              <a:r>
                <a:rPr lang="fr-FR" sz="1150" b="1" kern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efficiente de l’offre </a:t>
              </a:r>
              <a:r>
                <a:rPr lang="fr-FR" sz="1150" ker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mettre en place un </a:t>
              </a:r>
              <a:r>
                <a:rPr lang="fr-FR" sz="1150" b="1" kern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 de l’offre </a:t>
              </a:r>
              <a:r>
                <a:rPr lang="fr-FR" sz="1150" ker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 destination des acteurs du médico-social (ESMS et SAAD), des ARS et des CD</a:t>
              </a:r>
            </a:p>
            <a:p>
              <a:pPr marL="260350" lvl="4" indent="-171450" defTabSz="1042885" eaLnBrk="1" hangingPunct="1"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Renforcer l’outillage de la caisse en termes </a:t>
              </a:r>
              <a:r>
                <a:rPr lang="fr-FR" sz="1150" b="1" kern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d’aide de la décision </a:t>
              </a:r>
              <a:r>
                <a:rPr lang="fr-FR" sz="1150" ker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 travers la mise à disposition de tableaux de bord et un portail décisionnel à destination de la CNSA</a:t>
              </a:r>
            </a:p>
          </p:txBody>
        </p: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DBF40C4A-008D-4682-B949-CAB918AF4430}"/>
                </a:ext>
              </a:extLst>
            </p:cNvPr>
            <p:cNvGrpSpPr/>
            <p:nvPr/>
          </p:nvGrpSpPr>
          <p:grpSpPr>
            <a:xfrm>
              <a:off x="277615" y="3251840"/>
              <a:ext cx="4216555" cy="1464706"/>
              <a:chOff x="330628" y="2505925"/>
              <a:chExt cx="3590249" cy="1464706"/>
            </a:xfrm>
          </p:grpSpPr>
          <p:sp>
            <p:nvSpPr>
              <p:cNvPr id="18" name="Rectangle 75">
                <a:extLst>
                  <a:ext uri="{FF2B5EF4-FFF2-40B4-BE49-F238E27FC236}">
                    <a16:creationId xmlns:a16="http://schemas.microsoft.com/office/drawing/2014/main" id="{937A26DB-5C96-4470-BADC-546A7ED51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28" y="3250631"/>
                <a:ext cx="3388783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14439" tIns="0" rIns="0" bIns="57220" anchor="ctr" anchorCtr="0"/>
              <a:lstStyle>
                <a:lvl1pPr marL="342900" indent="-34290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4pPr>
                <a:lvl5pPr marL="182563" indent="-182563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5pPr>
                <a:lvl6pPr marL="6397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6pPr>
                <a:lvl7pPr marL="10969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7pPr>
                <a:lvl8pPr marL="15541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8pPr>
                <a:lvl9pPr marL="20113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marL="88900" lvl="4" indent="0" defTabSz="1042885" eaLnBrk="1" hangingPunct="1">
                  <a:buClr>
                    <a:srgbClr val="646464"/>
                  </a:buClr>
                  <a:buSzPct val="70000"/>
                  <a:tabLst>
                    <a:tab pos="88900" algn="l"/>
                  </a:tabLst>
                  <a:defRPr/>
                </a:pPr>
                <a:r>
                  <a:rPr lang="fr-FR" sz="1300" kern="0" dirty="0">
                    <a:solidFill>
                      <a:schemeClr val="tx1"/>
                    </a:solidFill>
                    <a:latin typeface="Arial"/>
                    <a:ea typeface="ＭＳ Ｐゴシック"/>
                    <a:cs typeface="Arial"/>
                  </a:rPr>
                  <a:t>Répondre aux besoins de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/>
                    <a:ea typeface="ＭＳ Ｐゴシック"/>
                    <a:cs typeface="Arial"/>
                  </a:rPr>
                  <a:t>contrôle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/>
                    <a:ea typeface="ＭＳ Ｐゴシック"/>
                    <a:cs typeface="Arial"/>
                  </a:rPr>
                  <a:t>, de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/>
                    <a:ea typeface="ＭＳ Ｐゴシック"/>
                    <a:cs typeface="Arial"/>
                  </a:rPr>
                  <a:t>gestion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/>
                    <a:ea typeface="ＭＳ Ｐゴシック"/>
                    <a:cs typeface="Arial"/>
                  </a:rPr>
                  <a:t> et d’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/>
                    <a:ea typeface="ＭＳ Ｐゴシック"/>
                    <a:cs typeface="Arial"/>
                  </a:rPr>
                  <a:t>amélioration de la connaissance 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 besoins et de l’offre et m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/>
                    <a:ea typeface="ＭＳ Ｐゴシック"/>
                    <a:cs typeface="Arial"/>
                  </a:rPr>
                  <a:t>ettre en œuvre un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/>
                    <a:ea typeface="ＭＳ Ｐゴシック"/>
                    <a:cs typeface="Arial"/>
                  </a:rPr>
                  <a:t>SI de l’offre 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/>
                    <a:ea typeface="ＭＳ Ｐゴシック"/>
                    <a:cs typeface="Arial"/>
                  </a:rPr>
                  <a:t>et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/>
                    <a:ea typeface="ＭＳ Ｐゴシック"/>
                    <a:cs typeface="Arial"/>
                  </a:rPr>
                  <a:t>des outils et une politique d’innovation autour de la donnée </a:t>
                </a:r>
                <a:endParaRPr lang="fr-FR" sz="1300" kern="0" dirty="0">
                  <a:solidFill>
                    <a:srgbClr val="4476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17D9078D-F16F-468E-BA28-EE12F67C0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594" y="2516501"/>
                <a:ext cx="501445" cy="61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36576" rIns="0" bIns="0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2813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fr-FR" altLang="en-US" sz="4400" b="1" i="0" u="none" strike="noStrike" kern="0" cap="none" spc="0" normalizeH="0" baseline="0" noProof="0">
                    <a:ln>
                      <a:noFill/>
                    </a:ln>
                    <a:solidFill>
                      <a:srgbClr val="44764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fr-FR" altLang="en-US" sz="2800" i="0" u="none" strike="noStrike" kern="0" cap="none" spc="0" normalizeH="0" baseline="30000" noProof="0">
                    <a:ln>
                      <a:noFill/>
                    </a:ln>
                    <a:solidFill>
                      <a:srgbClr val="44764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|</a:t>
                </a:r>
                <a:endParaRPr kumimoji="0" lang="fr-FR" altLang="en-US" sz="4400" i="0" u="none" strike="noStrike" kern="0" cap="none" spc="0" normalizeH="0" baseline="30000" noProof="0">
                  <a:ln>
                    <a:noFill/>
                  </a:ln>
                  <a:solidFill>
                    <a:srgbClr val="4476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A24E308E-E988-4FAC-8D05-DA7DC2433E3C}"/>
                  </a:ext>
                </a:extLst>
              </p:cNvPr>
              <p:cNvSpPr txBox="1"/>
              <p:nvPr/>
            </p:nvSpPr>
            <p:spPr>
              <a:xfrm>
                <a:off x="849589" y="2505925"/>
                <a:ext cx="3071288" cy="590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r-FR" sz="14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Renforcer la connaissance et le pilotage par la donnée de la 5</a:t>
                </a:r>
                <a:r>
                  <a:rPr lang="fr-FR" sz="1400" b="1" kern="0" baseline="3000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fr-FR" sz="14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Branche</a:t>
                </a:r>
                <a:endParaRPr lang="fr-FR" sz="1400" dirty="0">
                  <a:solidFill>
                    <a:srgbClr val="447643"/>
                  </a:solidFill>
                </a:endParaRPr>
              </a:p>
            </p:txBody>
          </p:sp>
        </p:grpSp>
        <p:sp>
          <p:nvSpPr>
            <p:cNvPr id="21" name="Partial Circle 12">
              <a:extLst>
                <a:ext uri="{FF2B5EF4-FFF2-40B4-BE49-F238E27FC236}">
                  <a16:creationId xmlns:a16="http://schemas.microsoft.com/office/drawing/2014/main" id="{77E8092D-2D0A-44AB-BD0C-3FAD4E059BC3}"/>
                </a:ext>
              </a:extLst>
            </p:cNvPr>
            <p:cNvSpPr/>
            <p:nvPr/>
          </p:nvSpPr>
          <p:spPr>
            <a:xfrm rot="16200000">
              <a:off x="4241451" y="5363841"/>
              <a:ext cx="465643" cy="607111"/>
            </a:xfrm>
            <a:prstGeom prst="pie">
              <a:avLst>
                <a:gd name="adj1" fmla="val 0"/>
                <a:gd name="adj2" fmla="val 10766846"/>
              </a:avLst>
            </a:prstGeom>
            <a:solidFill>
              <a:srgbClr val="44764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BBB10BD2-0C33-405B-8A5B-1248FBE663F8}"/>
                </a:ext>
              </a:extLst>
            </p:cNvPr>
            <p:cNvGrpSpPr/>
            <p:nvPr/>
          </p:nvGrpSpPr>
          <p:grpSpPr>
            <a:xfrm>
              <a:off x="295914" y="4939049"/>
              <a:ext cx="4755825" cy="1456695"/>
              <a:chOff x="343978" y="4248480"/>
              <a:chExt cx="3928090" cy="1456695"/>
            </a:xfrm>
          </p:grpSpPr>
          <p:sp>
            <p:nvSpPr>
              <p:cNvPr id="23" name="Rectangle 75">
                <a:extLst>
                  <a:ext uri="{FF2B5EF4-FFF2-40B4-BE49-F238E27FC236}">
                    <a16:creationId xmlns:a16="http://schemas.microsoft.com/office/drawing/2014/main" id="{F4FEF1B4-9D70-4685-8D95-F03F137D9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78" y="4985175"/>
                <a:ext cx="3272134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14439" tIns="0" rIns="0" bIns="57220" anchor="ctr" anchorCtr="0"/>
              <a:lstStyle>
                <a:lvl1pPr marL="342900" indent="-34290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4pPr>
                <a:lvl5pPr marL="182563" indent="-182563" eaLnBrk="0" hangingPunct="0"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5pPr>
                <a:lvl6pPr marL="6397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6pPr>
                <a:lvl7pPr marL="10969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7pPr>
                <a:lvl8pPr marL="15541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8pPr>
                <a:lvl9pPr marL="2011363" indent="-182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EYInterstate Light" panose="02000506000000020004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marL="88900" lvl="4" indent="0" defTabSz="1042885" eaLnBrk="1" hangingPunct="1">
                  <a:buClr>
                    <a:srgbClr val="646464"/>
                  </a:buClr>
                  <a:buSzPct val="70000"/>
                  <a:tabLst>
                    <a:tab pos="88900" algn="l"/>
                  </a:tabLst>
                  <a:defRPr/>
                </a:pPr>
                <a:r>
                  <a:rPr lang="fr-FR" sz="13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Contribuer au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positionnement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à </a:t>
                </a:r>
                <a:r>
                  <a:rPr lang="fr-FR" sz="1300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efficience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la CNSA dans son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rôle de gestionnaire du risque autonomie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au travers d’une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architecture fonctionnelle et technique</a:t>
                </a:r>
                <a:r>
                  <a:rPr lang="fr-FR" sz="1300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modernisée et sécurisée et </a:t>
                </a:r>
                <a:r>
                  <a:rPr lang="fr-FR" sz="1300" b="1" kern="0" dirty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d’une gouvernance </a:t>
                </a:r>
                <a:r>
                  <a:rPr lang="fr-FR" sz="13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renforcée</a:t>
                </a:r>
                <a:endParaRPr lang="fr-FR" sz="1300" b="1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E141FF-5054-4E9A-8673-80F87A57C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505" y="4248480"/>
                <a:ext cx="501445" cy="61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36576" rIns="0" bIns="0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2813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fr-FR" altLang="en-US" sz="4400" b="1" i="0" u="none" strike="noStrike" kern="0" cap="none" spc="0" normalizeH="0" baseline="0" noProof="0">
                    <a:ln>
                      <a:noFill/>
                    </a:ln>
                    <a:solidFill>
                      <a:srgbClr val="44764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fr-FR" altLang="en-US" sz="2800" i="0" u="none" strike="noStrike" kern="0" cap="none" spc="0" normalizeH="0" baseline="30000" noProof="0">
                    <a:ln>
                      <a:noFill/>
                    </a:ln>
                    <a:solidFill>
                      <a:srgbClr val="44764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|</a:t>
                </a:r>
                <a:endParaRPr kumimoji="0" lang="fr-FR" altLang="en-US" sz="4400" i="0" u="none" strike="noStrike" kern="0" cap="none" spc="0" normalizeH="0" baseline="30000" noProof="0">
                  <a:ln>
                    <a:noFill/>
                  </a:ln>
                  <a:solidFill>
                    <a:srgbClr val="4476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82FEA3-221C-4532-982E-5BC313FD8439}"/>
                  </a:ext>
                </a:extLst>
              </p:cNvPr>
              <p:cNvSpPr txBox="1"/>
              <p:nvPr/>
            </p:nvSpPr>
            <p:spPr>
              <a:xfrm>
                <a:off x="870501" y="4379950"/>
                <a:ext cx="3401567" cy="332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r-FR" sz="1400" b="1" kern="0">
                    <a:solidFill>
                      <a:srgbClr val="4476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Transformer le cœur du SI de la branche</a:t>
                </a:r>
                <a:endParaRPr lang="fr-FR" sz="1400">
                  <a:solidFill>
                    <a:srgbClr val="447643"/>
                  </a:solidFill>
                </a:endParaRPr>
              </a:p>
            </p:txBody>
          </p:sp>
        </p:grpSp>
        <p:sp>
          <p:nvSpPr>
            <p:cNvPr id="26" name="Rectangle 75">
              <a:extLst>
                <a:ext uri="{FF2B5EF4-FFF2-40B4-BE49-F238E27FC236}">
                  <a16:creationId xmlns:a16="http://schemas.microsoft.com/office/drawing/2014/main" id="{7B17E1CB-6FBF-4121-B6C2-36E96341F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587" y="4809863"/>
              <a:ext cx="7023034" cy="17150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14439" tIns="72000" rIns="114439" bIns="72000" anchor="ctr" anchorCtr="0">
              <a:spAutoFit/>
            </a:bodyPr>
            <a:lstStyle>
              <a:lvl1pPr marL="342900" indent="-3429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4pPr>
              <a:lvl5pPr marL="182563" indent="-182563" eaLnBrk="0" hangingPunct="0"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5pPr>
              <a:lvl6pPr marL="6397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6pPr>
              <a:lvl7pPr marL="10969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7pPr>
              <a:lvl8pPr marL="15541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8pPr>
              <a:lvl9pPr marL="2011363" indent="-182563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EYInterstate Light" panose="02000506000000020004" pitchFamily="2" charset="0"/>
                  <a:ea typeface="ＭＳ Ｐゴシック" panose="020B0600070205080204" pitchFamily="34" charset="-128"/>
                </a:defRPr>
              </a:lvl9pPr>
            </a:lstStyle>
            <a:p>
              <a:pPr marL="260350" lvl="4" indent="-171450" defTabSz="1042885" eaLnBrk="1" hangingPunct="1"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Renforcer l’outillage des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fonctions support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 la CNSA sur des périmètres prioritaires</a:t>
              </a:r>
            </a:p>
            <a:p>
              <a:pPr marL="260350" lvl="4" indent="-171450" defTabSz="1042885" eaLnBrk="1" hangingPunct="1"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Formaliser la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stratégie</a:t>
              </a:r>
              <a:r>
                <a:rPr lang="fr-FR" sz="11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caisse en termes d’architecture, d’urbanisation et d’externalisation et assurer le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pilotage</a:t>
              </a:r>
              <a:r>
                <a:rPr lang="fr-FR" sz="11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SI </a:t>
              </a:r>
            </a:p>
            <a:p>
              <a:pPr marL="260350" lvl="4" indent="-171450" defTabSz="1042885" eaLnBrk="1" hangingPunct="1"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Renforcer la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sécurité</a:t>
              </a:r>
              <a:r>
                <a:rPr lang="fr-FR" sz="11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l'interopérabilité des systèmes d’information et des données​ et moderniser l'infrastructure, mettre en place une stratégie gestion de l'obsolescence et de la dette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technique</a:t>
              </a:r>
              <a:r>
                <a:rPr lang="fr-FR" sz="11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applicative </a:t>
              </a:r>
            </a:p>
            <a:p>
              <a:pPr marL="260350" lvl="4" indent="-171450" defTabSz="1042885" eaLnBrk="1" hangingPunct="1">
                <a:spcBef>
                  <a:spcPts val="400"/>
                </a:spcBef>
                <a:buClr>
                  <a:srgbClr val="9ABD63"/>
                </a:buClr>
                <a:buSzPct val="100000"/>
                <a:buFont typeface="Wingdings" panose="05000000000000000000" pitchFamily="2" charset="2"/>
                <a:buChar char="Ø"/>
                <a:tabLst>
                  <a:tab pos="88900" algn="l"/>
                </a:tabLst>
                <a:defRPr/>
              </a:pP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Assurer le maintien et </a:t>
              </a:r>
              <a:r>
                <a:rPr lang="fr-FR" sz="1150" b="1" kern="0" dirty="0">
                  <a:solidFill>
                    <a:srgbClr val="9ABD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l’exploitation</a:t>
              </a:r>
              <a:r>
                <a:rPr lang="fr-FR" sz="11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5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SI existants et nouveaux et piloter les engagements de service du système d’information (disponibilité, performance)​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8DC20A5-9CF6-40DF-8355-9FECF07872F1}"/>
              </a:ext>
            </a:extLst>
          </p:cNvPr>
          <p:cNvSpPr txBox="1"/>
          <p:nvPr/>
        </p:nvSpPr>
        <p:spPr>
          <a:xfrm>
            <a:off x="295914" y="554463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Axes et thématiques du SDSI</a:t>
            </a:r>
          </a:p>
        </p:txBody>
      </p:sp>
    </p:spTree>
    <p:extLst>
      <p:ext uri="{BB962C8B-B14F-4D97-AF65-F5344CB8AC3E}">
        <p14:creationId xmlns:p14="http://schemas.microsoft.com/office/powerpoint/2010/main" val="2683030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.52QNLTwuJiUYWbbuF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S8wh78flbIpas4T9yY0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.52QNLTwuJiUYWbbuF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S8wh78flbIpas4T9yY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.52QNLTwuJiUYWbbuF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S8wh78flbIpas4T9yY0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EY theme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E6E6E6"/>
      </a:accent4>
      <a:accent5>
        <a:srgbClr val="00A3AE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 anchorCtr="0"/>
      <a:lstStyle>
        <a:defPPr algn="ctr">
          <a:defRPr sz="11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45720" tIns="45720" rIns="45720" bIns="45720" rtlCol="0">
        <a:spAutoFit/>
      </a:bodyPr>
      <a:lstStyle>
        <a:defPPr marL="171450" indent="-171450">
          <a:lnSpc>
            <a:spcPct val="85000"/>
          </a:lnSpc>
          <a:spcAft>
            <a:spcPts val="600"/>
          </a:spcAft>
          <a:buSzPct val="75000"/>
          <a:buFont typeface="Arial" panose="020B0604020202020204" pitchFamily="34" charset="0"/>
          <a:buChar char="►"/>
          <a:defRPr sz="11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Gray accent 1">
      <a:srgbClr val="646464"/>
    </a:custClr>
    <a:custClr name="White">
      <a:srgbClr val="FFFFFF"/>
    </a:custClr>
    <a:custClr name="Red">
      <a:srgbClr val="F04C3E"/>
    </a:custClr>
    <a:custClr name="Red two">
      <a:srgbClr val="F7A59E"/>
    </a:custClr>
    <a:custClr name="Light red">
      <a:srgbClr val="FBD2CF"/>
    </a:custClr>
    <a:custClr name="White">
      <a:srgbClr val="FFFFFF"/>
    </a:custClr>
    <a:custClr name="Parthenon blue">
      <a:srgbClr val="51A7DD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808080"/>
    </a:custClr>
    <a:custClr name="White">
      <a:srgbClr val="FFFFFF"/>
    </a:custClr>
    <a:custClr name="EY Yellow">
      <a:srgbClr val="FFD200"/>
    </a:custClr>
    <a:custClr name="Yellow two">
      <a:srgbClr val="FFF27F"/>
    </a:custClr>
    <a:custClr name="Light yellow">
      <a:srgbClr val="FFF8C0"/>
    </a:custClr>
    <a:custClr name="White">
      <a:srgbClr val="FFFFFF"/>
    </a:custClr>
    <a:custClr name="EY Yellow">
      <a:srgbClr val="FFD2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999999"/>
    </a:custClr>
    <a:custClr name="White">
      <a:srgbClr val="FFFFFF"/>
    </a:custClr>
    <a:custClr name="Green">
      <a:srgbClr val="2C973E"/>
    </a:custClr>
    <a:custClr name="Green two">
      <a:srgbClr val="95CB89"/>
    </a:custClr>
    <a:custClr name="Light green">
      <a:srgbClr val="CAE5CF"/>
    </a:custClr>
    <a:custClr name="White">
      <a:srgbClr val="FFFFFF"/>
    </a:custClr>
    <a:custClr name="Shiny Yellow">
      <a:srgbClr val="FFE6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C0C0C0"/>
    </a:custClr>
    <a:custClr name="White">
      <a:srgbClr val="FFFFFF"/>
    </a:custClr>
    <a:custClr name="EY grey one">
      <a:srgbClr val="333333"/>
    </a:custClr>
    <a:custClr name="EY grey two">
      <a:srgbClr val="F0F0F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D9D9D9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Theme1" id="{F53E29FA-656D-4507-A316-A4703CD688F2}" vid="{9E59795E-7C8F-4734-BFB3-AFB0EEB85CAF}"/>
    </a:ext>
  </a:extLst>
</a:theme>
</file>

<file path=ppt/theme/theme3.xml><?xml version="1.0" encoding="utf-8"?>
<a:theme xmlns:a="http://schemas.openxmlformats.org/drawingml/2006/main" name="1_Theme1">
  <a:themeElements>
    <a:clrScheme name="EY theme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E6E6E6"/>
      </a:accent4>
      <a:accent5>
        <a:srgbClr val="00A3AE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 anchorCtr="0"/>
      <a:lstStyle>
        <a:defPPr algn="ctr">
          <a:defRPr sz="11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45720" tIns="45720" rIns="45720" bIns="45720" rtlCol="0">
        <a:spAutoFit/>
      </a:bodyPr>
      <a:lstStyle>
        <a:defPPr marL="171450" indent="-171450">
          <a:lnSpc>
            <a:spcPct val="85000"/>
          </a:lnSpc>
          <a:spcAft>
            <a:spcPts val="600"/>
          </a:spcAft>
          <a:buSzPct val="75000"/>
          <a:buFont typeface="Arial" panose="020B0604020202020204" pitchFamily="34" charset="0"/>
          <a:buChar char="►"/>
          <a:defRPr sz="11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Gray accent 1">
      <a:srgbClr val="646464"/>
    </a:custClr>
    <a:custClr name="White">
      <a:srgbClr val="FFFFFF"/>
    </a:custClr>
    <a:custClr name="Red">
      <a:srgbClr val="F04C3E"/>
    </a:custClr>
    <a:custClr name="Red two">
      <a:srgbClr val="F7A59E"/>
    </a:custClr>
    <a:custClr name="Light red">
      <a:srgbClr val="FBD2CF"/>
    </a:custClr>
    <a:custClr name="White">
      <a:srgbClr val="FFFFFF"/>
    </a:custClr>
    <a:custClr name="Parthenon blue">
      <a:srgbClr val="51A7DD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808080"/>
    </a:custClr>
    <a:custClr name="White">
      <a:srgbClr val="FFFFFF"/>
    </a:custClr>
    <a:custClr name="EY Yellow">
      <a:srgbClr val="FFD200"/>
    </a:custClr>
    <a:custClr name="Yellow two">
      <a:srgbClr val="FFF27F"/>
    </a:custClr>
    <a:custClr name="Light yellow">
      <a:srgbClr val="FFF8C0"/>
    </a:custClr>
    <a:custClr name="White">
      <a:srgbClr val="FFFFFF"/>
    </a:custClr>
    <a:custClr name="EY Yellow">
      <a:srgbClr val="FFD2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999999"/>
    </a:custClr>
    <a:custClr name="White">
      <a:srgbClr val="FFFFFF"/>
    </a:custClr>
    <a:custClr name="Green">
      <a:srgbClr val="2C973E"/>
    </a:custClr>
    <a:custClr name="Green two">
      <a:srgbClr val="95CB89"/>
    </a:custClr>
    <a:custClr name="Light green">
      <a:srgbClr val="CAE5CF"/>
    </a:custClr>
    <a:custClr name="White">
      <a:srgbClr val="FFFFFF"/>
    </a:custClr>
    <a:custClr name="Shiny Yellow">
      <a:srgbClr val="FFE6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C0C0C0"/>
    </a:custClr>
    <a:custClr name="White">
      <a:srgbClr val="FFFFFF"/>
    </a:custClr>
    <a:custClr name="EY grey one">
      <a:srgbClr val="333333"/>
    </a:custClr>
    <a:custClr name="EY grey two">
      <a:srgbClr val="F0F0F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D9D9D9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Theme1" id="{F53E29FA-656D-4507-A316-A4703CD688F2}" vid="{9E59795E-7C8F-4734-BFB3-AFB0EEB85CAF}"/>
    </a:ext>
  </a:extLst>
</a:theme>
</file>

<file path=ppt/theme/theme4.xml><?xml version="1.0" encoding="utf-8"?>
<a:theme xmlns:a="http://schemas.openxmlformats.org/drawingml/2006/main" name="2_Theme1">
  <a:themeElements>
    <a:clrScheme name="EY theme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E6E6E6"/>
      </a:accent4>
      <a:accent5>
        <a:srgbClr val="00A3AE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 anchorCtr="0"/>
      <a:lstStyle>
        <a:defPPr algn="ctr">
          <a:defRPr sz="11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45720" tIns="45720" rIns="45720" bIns="45720" rtlCol="0">
        <a:spAutoFit/>
      </a:bodyPr>
      <a:lstStyle>
        <a:defPPr marL="171450" indent="-171450">
          <a:lnSpc>
            <a:spcPct val="85000"/>
          </a:lnSpc>
          <a:spcAft>
            <a:spcPts val="600"/>
          </a:spcAft>
          <a:buSzPct val="75000"/>
          <a:buFont typeface="Arial" panose="020B0604020202020204" pitchFamily="34" charset="0"/>
          <a:buChar char="►"/>
          <a:defRPr sz="11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Gray accent 1">
      <a:srgbClr val="646464"/>
    </a:custClr>
    <a:custClr name="White">
      <a:srgbClr val="FFFFFF"/>
    </a:custClr>
    <a:custClr name="Red">
      <a:srgbClr val="F04C3E"/>
    </a:custClr>
    <a:custClr name="Red two">
      <a:srgbClr val="F7A59E"/>
    </a:custClr>
    <a:custClr name="Light red">
      <a:srgbClr val="FBD2CF"/>
    </a:custClr>
    <a:custClr name="White">
      <a:srgbClr val="FFFFFF"/>
    </a:custClr>
    <a:custClr name="Parthenon blue">
      <a:srgbClr val="51A7DD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808080"/>
    </a:custClr>
    <a:custClr name="White">
      <a:srgbClr val="FFFFFF"/>
    </a:custClr>
    <a:custClr name="EY Yellow">
      <a:srgbClr val="FFD200"/>
    </a:custClr>
    <a:custClr name="Yellow two">
      <a:srgbClr val="FFF27F"/>
    </a:custClr>
    <a:custClr name="Light yellow">
      <a:srgbClr val="FFF8C0"/>
    </a:custClr>
    <a:custClr name="White">
      <a:srgbClr val="FFFFFF"/>
    </a:custClr>
    <a:custClr name="EY Yellow">
      <a:srgbClr val="FFD2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999999"/>
    </a:custClr>
    <a:custClr name="White">
      <a:srgbClr val="FFFFFF"/>
    </a:custClr>
    <a:custClr name="Green">
      <a:srgbClr val="2C973E"/>
    </a:custClr>
    <a:custClr name="Green two">
      <a:srgbClr val="95CB89"/>
    </a:custClr>
    <a:custClr name="Light green">
      <a:srgbClr val="CAE5CF"/>
    </a:custClr>
    <a:custClr name="White">
      <a:srgbClr val="FFFFFF"/>
    </a:custClr>
    <a:custClr name="Shiny Yellow">
      <a:srgbClr val="FFE6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C0C0C0"/>
    </a:custClr>
    <a:custClr name="White">
      <a:srgbClr val="FFFFFF"/>
    </a:custClr>
    <a:custClr name="EY grey one">
      <a:srgbClr val="333333"/>
    </a:custClr>
    <a:custClr name="EY grey two">
      <a:srgbClr val="F0F0F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D9D9D9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Theme1" id="{F53E29FA-656D-4507-A316-A4703CD688F2}" vid="{9E59795E-7C8F-4734-BFB3-AFB0EEB85CAF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1D950F1D2F0438A80D40E0B4F91DC" ma:contentTypeVersion="4" ma:contentTypeDescription="Create a new document." ma:contentTypeScope="" ma:versionID="a266e0349be62b3f8847f7f64919e5bc">
  <xsd:schema xmlns:xsd="http://www.w3.org/2001/XMLSchema" xmlns:xs="http://www.w3.org/2001/XMLSchema" xmlns:p="http://schemas.microsoft.com/office/2006/metadata/properties" xmlns:ns2="42fe5fd4-90f7-4a14-b2e1-9b971558e0a5" targetNamespace="http://schemas.microsoft.com/office/2006/metadata/properties" ma:root="true" ma:fieldsID="b82e811ccddbc0dee2243a1404337708" ns2:_="">
    <xsd:import namespace="42fe5fd4-90f7-4a14-b2e1-9b971558e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e5fd4-90f7-4a14-b2e1-9b971558e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8FDE2A-71E8-443D-8ED6-4468F9944C72}">
  <ds:schemaRefs>
    <ds:schemaRef ds:uri="42fe5fd4-90f7-4a14-b2e1-9b971558e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3BD5A1-B764-4AE1-BDA4-1E52273576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450D0-D595-42CF-B08F-AA2A9D9453C4}">
  <ds:schemaRefs>
    <ds:schemaRef ds:uri="http://purl.org/dc/elements/1.1/"/>
    <ds:schemaRef ds:uri="http://purl.org/dc/terms/"/>
    <ds:schemaRef ds:uri="http://schemas.microsoft.com/office/2006/documentManagement/types"/>
    <ds:schemaRef ds:uri="42fe5fd4-90f7-4a14-b2e1-9b971558e0a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754</Words>
  <Application>Microsoft Office PowerPoint</Application>
  <PresentationFormat>Grand écran</PresentationFormat>
  <Paragraphs>44</Paragraphs>
  <Slides>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Calibri Light</vt:lpstr>
      <vt:lpstr>EYInterstate</vt:lpstr>
      <vt:lpstr>EYInterstate Light</vt:lpstr>
      <vt:lpstr>EYInterstate Regular</vt:lpstr>
      <vt:lpstr>Info Text Offc</vt:lpstr>
      <vt:lpstr>Times New Roman</vt:lpstr>
      <vt:lpstr>Wingdings</vt:lpstr>
      <vt:lpstr>Wingdings 2</vt:lpstr>
      <vt:lpstr>Wingdings 3</vt:lpstr>
      <vt:lpstr>Thème Office</vt:lpstr>
      <vt:lpstr>Theme1</vt:lpstr>
      <vt:lpstr>1_Theme1</vt:lpstr>
      <vt:lpstr>2_Theme1</vt:lpstr>
      <vt:lpstr>think-cell Slide</vt:lpstr>
      <vt:lpstr>Diapositive think-cell</vt:lpstr>
      <vt:lpstr>Ambition stratégique de la branche autonomie à horizon 2026 </vt:lpstr>
      <vt:lpstr>Schéma directeur du système d’information de la branche autonomie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Motion</dc:creator>
  <cp:lastModifiedBy>JANKOWSKI Carole</cp:lastModifiedBy>
  <cp:revision>12</cp:revision>
  <cp:lastPrinted>2022-03-10T12:51:08Z</cp:lastPrinted>
  <dcterms:created xsi:type="dcterms:W3CDTF">2021-11-19T13:14:50Z</dcterms:created>
  <dcterms:modified xsi:type="dcterms:W3CDTF">2022-03-11T18:06:17Z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0x01010034E1D950F1D2F0438A80D40E0B4F91DC</vt:lpwstr>
  </property>
  <property fmtid="{D5CDD505-2E9C-101B-9397-08002B2CF9AE}" pid="3" name="WppReportCurrencySymbol">
    <vt:lpwstr>€</vt:lpwstr>
  </property>
  <property fmtid="{D5CDD505-2E9C-101B-9397-08002B2CF9AE}" pid="4" name="WppReportDashboardTitleText">
    <vt:lpwstr>Dashboard</vt:lpwstr>
  </property>
  <property fmtid="{D5CDD505-2E9C-101B-9397-08002B2CF9AE}" pid="5" name="WppReportIsTocUpdateRecommended">
    <vt:bool>true</vt:bool>
  </property>
  <property fmtid="{D5CDD505-2E9C-101B-9397-08002B2CF9AE}" pid="6" name="WppReportShortPageNumberFormat">
    <vt:lpwstr>Page &lt;#&gt;</vt:lpwstr>
  </property>
  <property fmtid="{D5CDD505-2E9C-101B-9397-08002B2CF9AE}" pid="7" name="WppReportLongPageNumberFormat">
    <vt:lpwstr>Page &lt;#&gt; of &lt;PageCount&gt;</vt:lpwstr>
  </property>
  <property fmtid="{D5CDD505-2E9C-101B-9397-08002B2CF9AE}" pid="8" name="WppReportDate">
    <vt:lpwstr/>
  </property>
  <property fmtid="{D5CDD505-2E9C-101B-9397-08002B2CF9AE}" pid="9" name="WppReportDraft">
    <vt:lpwstr>(Draft)</vt:lpwstr>
  </property>
  <property fmtid="{D5CDD505-2E9C-101B-9397-08002B2CF9AE}" pid="10" name="WppReportVersion">
    <vt:lpwstr>Version 1.0</vt:lpwstr>
  </property>
  <property fmtid="{D5CDD505-2E9C-101B-9397-08002B2CF9AE}" pid="11" name="WppReportTocTitleText">
    <vt:lpwstr>Table of contents</vt:lpwstr>
  </property>
  <property fmtid="{D5CDD505-2E9C-101B-9397-08002B2CF9AE}" pid="12" name="WppReportPropertiesLastWrittenToDocument">
    <vt:filetime>2022-01-05T15:05:08Z</vt:filetime>
  </property>
</Properties>
</file>